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21396325" cy="30267275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533" userDrawn="1">
          <p15:clr>
            <a:srgbClr val="A4A3A4"/>
          </p15:clr>
        </p15:guide>
        <p15:guide id="2" pos="6739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g02FFtdjj7A03xcbzrmq/w5+1V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ECD"/>
    <a:srgbClr val="E8F8FE"/>
    <a:srgbClr val="FFF7E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34" autoAdjust="0"/>
    <p:restoredTop sz="92507" autoAdjust="0"/>
  </p:normalViewPr>
  <p:slideViewPr>
    <p:cSldViewPr snapToGrid="0">
      <p:cViewPr>
        <p:scale>
          <a:sx n="40" d="100"/>
          <a:sy n="40" d="100"/>
        </p:scale>
        <p:origin x="1796" y="-2444"/>
      </p:cViewPr>
      <p:guideLst>
        <p:guide orient="horz" pos="9533"/>
        <p:guide pos="67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25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65547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926" y="3016837"/>
            <a:ext cx="11003824" cy="2081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851" y="5503141"/>
            <a:ext cx="9061973" cy="24818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7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94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41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89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36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83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31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78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7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3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619" y="6240491"/>
            <a:ext cx="11003824" cy="1928797"/>
          </a:xfrm>
        </p:spPr>
        <p:txBody>
          <a:bodyPr anchor="t"/>
          <a:lstStyle>
            <a:lvl1pPr algn="l">
              <a:defRPr sz="566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2619" y="4116117"/>
            <a:ext cx="11003824" cy="2124374"/>
          </a:xfrm>
        </p:spPr>
        <p:txBody>
          <a:bodyPr anchor="b"/>
          <a:lstStyle>
            <a:lvl1pPr marL="0" indent="0">
              <a:buNone/>
              <a:defRPr sz="2832">
                <a:solidFill>
                  <a:schemeClr val="tx1">
                    <a:tint val="75000"/>
                  </a:schemeClr>
                </a:solidFill>
              </a:defRPr>
            </a:lvl1pPr>
            <a:lvl2pPr marL="647304" indent="0">
              <a:buNone/>
              <a:defRPr sz="2548">
                <a:solidFill>
                  <a:schemeClr val="tx1">
                    <a:tint val="75000"/>
                  </a:schemeClr>
                </a:solidFill>
              </a:defRPr>
            </a:lvl2pPr>
            <a:lvl3pPr marL="1294608" indent="0">
              <a:buNone/>
              <a:defRPr sz="2265">
                <a:solidFill>
                  <a:schemeClr val="tx1">
                    <a:tint val="75000"/>
                  </a:schemeClr>
                </a:solidFill>
              </a:defRPr>
            </a:lvl3pPr>
            <a:lvl4pPr marL="1941911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4pPr>
            <a:lvl5pPr marL="2589215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5pPr>
            <a:lvl6pPr marL="3236519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6pPr>
            <a:lvl7pPr marL="3883823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7pPr>
            <a:lvl8pPr marL="4531126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8pPr>
            <a:lvl9pPr marL="5178430" indent="0">
              <a:buNone/>
              <a:defRPr sz="19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7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284" y="2266000"/>
            <a:ext cx="5717673" cy="6409092"/>
          </a:xfrm>
        </p:spPr>
        <p:txBody>
          <a:bodyPr/>
          <a:lstStyle>
            <a:lvl1pPr>
              <a:defRPr sz="3964"/>
            </a:lvl1pPr>
            <a:lvl2pPr>
              <a:defRPr sz="3398"/>
            </a:lvl2pPr>
            <a:lvl3pPr>
              <a:defRPr sz="2832"/>
            </a:lvl3pPr>
            <a:lvl4pPr>
              <a:defRPr sz="2548"/>
            </a:lvl4pPr>
            <a:lvl5pPr>
              <a:defRPr sz="2548"/>
            </a:lvl5pPr>
            <a:lvl6pPr>
              <a:defRPr sz="2548"/>
            </a:lvl6pPr>
            <a:lvl7pPr>
              <a:defRPr sz="2548"/>
            </a:lvl7pPr>
            <a:lvl8pPr>
              <a:defRPr sz="2548"/>
            </a:lvl8pPr>
            <a:lvl9pPr>
              <a:defRPr sz="25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0719" y="2266000"/>
            <a:ext cx="5717673" cy="6409092"/>
          </a:xfrm>
        </p:spPr>
        <p:txBody>
          <a:bodyPr/>
          <a:lstStyle>
            <a:lvl1pPr>
              <a:defRPr sz="3964"/>
            </a:lvl1pPr>
            <a:lvl2pPr>
              <a:defRPr sz="3398"/>
            </a:lvl2pPr>
            <a:lvl3pPr>
              <a:defRPr sz="2832"/>
            </a:lvl3pPr>
            <a:lvl4pPr>
              <a:defRPr sz="2548"/>
            </a:lvl4pPr>
            <a:lvl5pPr>
              <a:defRPr sz="2548"/>
            </a:lvl5pPr>
            <a:lvl6pPr>
              <a:defRPr sz="2548"/>
            </a:lvl6pPr>
            <a:lvl7pPr>
              <a:defRPr sz="2548"/>
            </a:lvl7pPr>
            <a:lvl8pPr>
              <a:defRPr sz="2548"/>
            </a:lvl8pPr>
            <a:lvl9pPr>
              <a:defRPr sz="254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8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284" y="2173831"/>
            <a:ext cx="5719922" cy="905949"/>
          </a:xfrm>
        </p:spPr>
        <p:txBody>
          <a:bodyPr anchor="b"/>
          <a:lstStyle>
            <a:lvl1pPr marL="0" indent="0">
              <a:buNone/>
              <a:defRPr sz="3398" b="1"/>
            </a:lvl1pPr>
            <a:lvl2pPr marL="647304" indent="0">
              <a:buNone/>
              <a:defRPr sz="2832" b="1"/>
            </a:lvl2pPr>
            <a:lvl3pPr marL="1294608" indent="0">
              <a:buNone/>
              <a:defRPr sz="2548" b="1"/>
            </a:lvl3pPr>
            <a:lvl4pPr marL="1941911" indent="0">
              <a:buNone/>
              <a:defRPr sz="2265" b="1"/>
            </a:lvl4pPr>
            <a:lvl5pPr marL="2589215" indent="0">
              <a:buNone/>
              <a:defRPr sz="2265" b="1"/>
            </a:lvl5pPr>
            <a:lvl6pPr marL="3236519" indent="0">
              <a:buNone/>
              <a:defRPr sz="2265" b="1"/>
            </a:lvl6pPr>
            <a:lvl7pPr marL="3883823" indent="0">
              <a:buNone/>
              <a:defRPr sz="2265" b="1"/>
            </a:lvl7pPr>
            <a:lvl8pPr marL="4531126" indent="0">
              <a:buNone/>
              <a:defRPr sz="2265" b="1"/>
            </a:lvl8pPr>
            <a:lvl9pPr marL="5178430" indent="0">
              <a:buNone/>
              <a:defRPr sz="22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284" y="3079781"/>
            <a:ext cx="5719922" cy="5595310"/>
          </a:xfrm>
        </p:spPr>
        <p:txBody>
          <a:bodyPr/>
          <a:lstStyle>
            <a:lvl1pPr>
              <a:defRPr sz="3398"/>
            </a:lvl1pPr>
            <a:lvl2pPr>
              <a:defRPr sz="2832"/>
            </a:lvl2pPr>
            <a:lvl3pPr>
              <a:defRPr sz="2548"/>
            </a:lvl3pPr>
            <a:lvl4pPr>
              <a:defRPr sz="2265"/>
            </a:lvl4pPr>
            <a:lvl5pPr>
              <a:defRPr sz="2265"/>
            </a:lvl5pPr>
            <a:lvl6pPr>
              <a:defRPr sz="2265"/>
            </a:lvl6pPr>
            <a:lvl7pPr>
              <a:defRPr sz="2265"/>
            </a:lvl7pPr>
            <a:lvl8pPr>
              <a:defRPr sz="2265"/>
            </a:lvl8pPr>
            <a:lvl9pPr>
              <a:defRPr sz="22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76224" y="2173831"/>
            <a:ext cx="5722168" cy="905949"/>
          </a:xfrm>
        </p:spPr>
        <p:txBody>
          <a:bodyPr anchor="b"/>
          <a:lstStyle>
            <a:lvl1pPr marL="0" indent="0">
              <a:buNone/>
              <a:defRPr sz="3398" b="1"/>
            </a:lvl1pPr>
            <a:lvl2pPr marL="647304" indent="0">
              <a:buNone/>
              <a:defRPr sz="2832" b="1"/>
            </a:lvl2pPr>
            <a:lvl3pPr marL="1294608" indent="0">
              <a:buNone/>
              <a:defRPr sz="2548" b="1"/>
            </a:lvl3pPr>
            <a:lvl4pPr marL="1941911" indent="0">
              <a:buNone/>
              <a:defRPr sz="2265" b="1"/>
            </a:lvl4pPr>
            <a:lvl5pPr marL="2589215" indent="0">
              <a:buNone/>
              <a:defRPr sz="2265" b="1"/>
            </a:lvl5pPr>
            <a:lvl6pPr marL="3236519" indent="0">
              <a:buNone/>
              <a:defRPr sz="2265" b="1"/>
            </a:lvl6pPr>
            <a:lvl7pPr marL="3883823" indent="0">
              <a:buNone/>
              <a:defRPr sz="2265" b="1"/>
            </a:lvl7pPr>
            <a:lvl8pPr marL="4531126" indent="0">
              <a:buNone/>
              <a:defRPr sz="2265" b="1"/>
            </a:lvl8pPr>
            <a:lvl9pPr marL="5178430" indent="0">
              <a:buNone/>
              <a:defRPr sz="22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76224" y="3079781"/>
            <a:ext cx="5722168" cy="5595310"/>
          </a:xfrm>
        </p:spPr>
        <p:txBody>
          <a:bodyPr/>
          <a:lstStyle>
            <a:lvl1pPr>
              <a:defRPr sz="3398"/>
            </a:lvl1pPr>
            <a:lvl2pPr>
              <a:defRPr sz="2832"/>
            </a:lvl2pPr>
            <a:lvl3pPr>
              <a:defRPr sz="2548"/>
            </a:lvl3pPr>
            <a:lvl4pPr>
              <a:defRPr sz="2265"/>
            </a:lvl4pPr>
            <a:lvl5pPr>
              <a:defRPr sz="2265"/>
            </a:lvl5pPr>
            <a:lvl6pPr>
              <a:defRPr sz="2265"/>
            </a:lvl6pPr>
            <a:lvl7pPr>
              <a:defRPr sz="2265"/>
            </a:lvl7pPr>
            <a:lvl8pPr>
              <a:defRPr sz="2265"/>
            </a:lvl8pPr>
            <a:lvl9pPr>
              <a:defRPr sz="22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14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87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81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285" y="386659"/>
            <a:ext cx="4259038" cy="1645547"/>
          </a:xfrm>
        </p:spPr>
        <p:txBody>
          <a:bodyPr anchor="b"/>
          <a:lstStyle>
            <a:lvl1pPr algn="l">
              <a:defRPr sz="28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1400" y="386659"/>
            <a:ext cx="7236992" cy="8288432"/>
          </a:xfrm>
        </p:spPr>
        <p:txBody>
          <a:bodyPr/>
          <a:lstStyle>
            <a:lvl1pPr>
              <a:defRPr sz="4531"/>
            </a:lvl1pPr>
            <a:lvl2pPr>
              <a:defRPr sz="3964"/>
            </a:lvl2pPr>
            <a:lvl3pPr>
              <a:defRPr sz="3398"/>
            </a:lvl3pPr>
            <a:lvl4pPr>
              <a:defRPr sz="2832"/>
            </a:lvl4pPr>
            <a:lvl5pPr>
              <a:defRPr sz="2832"/>
            </a:lvl5pPr>
            <a:lvl6pPr>
              <a:defRPr sz="2832"/>
            </a:lvl6pPr>
            <a:lvl7pPr>
              <a:defRPr sz="2832"/>
            </a:lvl7pPr>
            <a:lvl8pPr>
              <a:defRPr sz="2832"/>
            </a:lvl8pPr>
            <a:lvl9pPr>
              <a:defRPr sz="28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85" y="2032206"/>
            <a:ext cx="4259038" cy="6642885"/>
          </a:xfrm>
        </p:spPr>
        <p:txBody>
          <a:bodyPr/>
          <a:lstStyle>
            <a:lvl1pPr marL="0" indent="0">
              <a:buNone/>
              <a:defRPr sz="1982"/>
            </a:lvl1pPr>
            <a:lvl2pPr marL="647304" indent="0">
              <a:buNone/>
              <a:defRPr sz="1699"/>
            </a:lvl2pPr>
            <a:lvl3pPr marL="1294608" indent="0">
              <a:buNone/>
              <a:defRPr sz="1416"/>
            </a:lvl3pPr>
            <a:lvl4pPr marL="1941911" indent="0">
              <a:buNone/>
              <a:defRPr sz="1274"/>
            </a:lvl4pPr>
            <a:lvl5pPr marL="2589215" indent="0">
              <a:buNone/>
              <a:defRPr sz="1274"/>
            </a:lvl5pPr>
            <a:lvl6pPr marL="3236519" indent="0">
              <a:buNone/>
              <a:defRPr sz="1274"/>
            </a:lvl6pPr>
            <a:lvl7pPr marL="3883823" indent="0">
              <a:buNone/>
              <a:defRPr sz="1274"/>
            </a:lvl7pPr>
            <a:lvl8pPr marL="4531126" indent="0">
              <a:buNone/>
              <a:defRPr sz="1274"/>
            </a:lvl8pPr>
            <a:lvl9pPr marL="5178430" indent="0">
              <a:buNone/>
              <a:defRPr sz="127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29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7443" y="6797998"/>
            <a:ext cx="7767405" cy="802542"/>
          </a:xfrm>
        </p:spPr>
        <p:txBody>
          <a:bodyPr anchor="b"/>
          <a:lstStyle>
            <a:lvl1pPr algn="l">
              <a:defRPr sz="283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37443" y="867734"/>
            <a:ext cx="7767405" cy="5826855"/>
          </a:xfrm>
        </p:spPr>
        <p:txBody>
          <a:bodyPr/>
          <a:lstStyle>
            <a:lvl1pPr marL="0" indent="0">
              <a:buNone/>
              <a:defRPr sz="4531"/>
            </a:lvl1pPr>
            <a:lvl2pPr marL="647304" indent="0">
              <a:buNone/>
              <a:defRPr sz="3964"/>
            </a:lvl2pPr>
            <a:lvl3pPr marL="1294608" indent="0">
              <a:buNone/>
              <a:defRPr sz="3398"/>
            </a:lvl3pPr>
            <a:lvl4pPr marL="1941911" indent="0">
              <a:buNone/>
              <a:defRPr sz="2832"/>
            </a:lvl4pPr>
            <a:lvl5pPr marL="2589215" indent="0">
              <a:buNone/>
              <a:defRPr sz="2832"/>
            </a:lvl5pPr>
            <a:lvl6pPr marL="3236519" indent="0">
              <a:buNone/>
              <a:defRPr sz="2832"/>
            </a:lvl6pPr>
            <a:lvl7pPr marL="3883823" indent="0">
              <a:buNone/>
              <a:defRPr sz="2832"/>
            </a:lvl7pPr>
            <a:lvl8pPr marL="4531126" indent="0">
              <a:buNone/>
              <a:defRPr sz="2832"/>
            </a:lvl8pPr>
            <a:lvl9pPr marL="5178430" indent="0">
              <a:buNone/>
              <a:defRPr sz="283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37443" y="7600540"/>
            <a:ext cx="7767405" cy="1139743"/>
          </a:xfrm>
        </p:spPr>
        <p:txBody>
          <a:bodyPr/>
          <a:lstStyle>
            <a:lvl1pPr marL="0" indent="0">
              <a:buNone/>
              <a:defRPr sz="1982"/>
            </a:lvl1pPr>
            <a:lvl2pPr marL="647304" indent="0">
              <a:buNone/>
              <a:defRPr sz="1699"/>
            </a:lvl2pPr>
            <a:lvl3pPr marL="1294608" indent="0">
              <a:buNone/>
              <a:defRPr sz="1416"/>
            </a:lvl3pPr>
            <a:lvl4pPr marL="1941911" indent="0">
              <a:buNone/>
              <a:defRPr sz="1274"/>
            </a:lvl4pPr>
            <a:lvl5pPr marL="2589215" indent="0">
              <a:buNone/>
              <a:defRPr sz="1274"/>
            </a:lvl5pPr>
            <a:lvl6pPr marL="3236519" indent="0">
              <a:buNone/>
              <a:defRPr sz="1274"/>
            </a:lvl6pPr>
            <a:lvl7pPr marL="3883823" indent="0">
              <a:buNone/>
              <a:defRPr sz="1274"/>
            </a:lvl7pPr>
            <a:lvl8pPr marL="4531126" indent="0">
              <a:buNone/>
              <a:defRPr sz="1274"/>
            </a:lvl8pPr>
            <a:lvl9pPr marL="5178430" indent="0">
              <a:buNone/>
              <a:defRPr sz="127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8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928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85615" y="388908"/>
            <a:ext cx="2912777" cy="82861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7284" y="388908"/>
            <a:ext cx="8522570" cy="82861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53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7284" y="388907"/>
            <a:ext cx="11651108" cy="1618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284" y="2266000"/>
            <a:ext cx="11651108" cy="6409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7284" y="9001053"/>
            <a:ext cx="3020658" cy="5170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23106" y="9001053"/>
            <a:ext cx="4099464" cy="5170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77734" y="9001053"/>
            <a:ext cx="3020658" cy="5170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2AD10B-7642-5836-3B01-E02AD8E0E1E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/>
        </p:blipFill>
        <p:spPr>
          <a:xfrm>
            <a:off x="18170565" y="0"/>
            <a:ext cx="322576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1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94608" rtl="0" eaLnBrk="1" latinLnBrk="0" hangingPunct="1">
        <a:spcBef>
          <a:spcPct val="0"/>
        </a:spcBef>
        <a:buNone/>
        <a:defRPr sz="62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5478" indent="-485478" algn="l" defTabSz="1294608" rtl="0" eaLnBrk="1" latinLnBrk="0" hangingPunct="1">
        <a:spcBef>
          <a:spcPct val="20000"/>
        </a:spcBef>
        <a:buFont typeface="Arial" pitchFamily="34" charset="0"/>
        <a:buChar char="•"/>
        <a:defRPr sz="4531" kern="1200">
          <a:solidFill>
            <a:schemeClr val="tx1"/>
          </a:solidFill>
          <a:latin typeface="+mn-lt"/>
          <a:ea typeface="+mn-ea"/>
          <a:cs typeface="+mn-cs"/>
        </a:defRPr>
      </a:lvl1pPr>
      <a:lvl2pPr marL="1051869" indent="-404565" algn="l" defTabSz="1294608" rtl="0" eaLnBrk="1" latinLnBrk="0" hangingPunct="1">
        <a:spcBef>
          <a:spcPct val="20000"/>
        </a:spcBef>
        <a:buFont typeface="Arial" pitchFamily="34" charset="0"/>
        <a:buChar char="–"/>
        <a:defRPr sz="3964" kern="1200">
          <a:solidFill>
            <a:schemeClr val="tx1"/>
          </a:solidFill>
          <a:latin typeface="+mn-lt"/>
          <a:ea typeface="+mn-ea"/>
          <a:cs typeface="+mn-cs"/>
        </a:defRPr>
      </a:lvl2pPr>
      <a:lvl3pPr marL="1618259" indent="-323652" algn="l" defTabSz="1294608" rtl="0" eaLnBrk="1" latinLnBrk="0" hangingPunct="1">
        <a:spcBef>
          <a:spcPct val="20000"/>
        </a:spcBef>
        <a:buFont typeface="Arial" pitchFamily="34" charset="0"/>
        <a:buChar char="•"/>
        <a:defRPr sz="3398" kern="1200">
          <a:solidFill>
            <a:schemeClr val="tx1"/>
          </a:solidFill>
          <a:latin typeface="+mn-lt"/>
          <a:ea typeface="+mn-ea"/>
          <a:cs typeface="+mn-cs"/>
        </a:defRPr>
      </a:lvl3pPr>
      <a:lvl4pPr marL="2265563" indent="-323652" algn="l" defTabSz="1294608" rtl="0" eaLnBrk="1" latinLnBrk="0" hangingPunct="1">
        <a:spcBef>
          <a:spcPct val="20000"/>
        </a:spcBef>
        <a:buFont typeface="Arial" pitchFamily="34" charset="0"/>
        <a:buChar char="–"/>
        <a:defRPr sz="2832" kern="1200">
          <a:solidFill>
            <a:schemeClr val="tx1"/>
          </a:solidFill>
          <a:latin typeface="+mn-lt"/>
          <a:ea typeface="+mn-ea"/>
          <a:cs typeface="+mn-cs"/>
        </a:defRPr>
      </a:lvl4pPr>
      <a:lvl5pPr marL="2912867" indent="-323652" algn="l" defTabSz="1294608" rtl="0" eaLnBrk="1" latinLnBrk="0" hangingPunct="1">
        <a:spcBef>
          <a:spcPct val="20000"/>
        </a:spcBef>
        <a:buFont typeface="Arial" pitchFamily="34" charset="0"/>
        <a:buChar char="»"/>
        <a:defRPr sz="2832" kern="1200">
          <a:solidFill>
            <a:schemeClr val="tx1"/>
          </a:solidFill>
          <a:latin typeface="+mn-lt"/>
          <a:ea typeface="+mn-ea"/>
          <a:cs typeface="+mn-cs"/>
        </a:defRPr>
      </a:lvl5pPr>
      <a:lvl6pPr marL="3560171" indent="-323652" algn="l" defTabSz="1294608" rtl="0" eaLnBrk="1" latinLnBrk="0" hangingPunct="1">
        <a:spcBef>
          <a:spcPct val="20000"/>
        </a:spcBef>
        <a:buFont typeface="Arial" pitchFamily="34" charset="0"/>
        <a:buChar char="•"/>
        <a:defRPr sz="2832" kern="1200">
          <a:solidFill>
            <a:schemeClr val="tx1"/>
          </a:solidFill>
          <a:latin typeface="+mn-lt"/>
          <a:ea typeface="+mn-ea"/>
          <a:cs typeface="+mn-cs"/>
        </a:defRPr>
      </a:lvl6pPr>
      <a:lvl7pPr marL="4207474" indent="-323652" algn="l" defTabSz="1294608" rtl="0" eaLnBrk="1" latinLnBrk="0" hangingPunct="1">
        <a:spcBef>
          <a:spcPct val="20000"/>
        </a:spcBef>
        <a:buFont typeface="Arial" pitchFamily="34" charset="0"/>
        <a:buChar char="•"/>
        <a:defRPr sz="2832" kern="1200">
          <a:solidFill>
            <a:schemeClr val="tx1"/>
          </a:solidFill>
          <a:latin typeface="+mn-lt"/>
          <a:ea typeface="+mn-ea"/>
          <a:cs typeface="+mn-cs"/>
        </a:defRPr>
      </a:lvl7pPr>
      <a:lvl8pPr marL="4854778" indent="-323652" algn="l" defTabSz="1294608" rtl="0" eaLnBrk="1" latinLnBrk="0" hangingPunct="1">
        <a:spcBef>
          <a:spcPct val="20000"/>
        </a:spcBef>
        <a:buFont typeface="Arial" pitchFamily="34" charset="0"/>
        <a:buChar char="•"/>
        <a:defRPr sz="2832" kern="1200">
          <a:solidFill>
            <a:schemeClr val="tx1"/>
          </a:solidFill>
          <a:latin typeface="+mn-lt"/>
          <a:ea typeface="+mn-ea"/>
          <a:cs typeface="+mn-cs"/>
        </a:defRPr>
      </a:lvl8pPr>
      <a:lvl9pPr marL="5502082" indent="-323652" algn="l" defTabSz="1294608" rtl="0" eaLnBrk="1" latinLnBrk="0" hangingPunct="1">
        <a:spcBef>
          <a:spcPct val="20000"/>
        </a:spcBef>
        <a:buFont typeface="Arial" pitchFamily="34" charset="0"/>
        <a:buChar char="•"/>
        <a:defRPr sz="283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1pPr>
      <a:lvl2pPr marL="647304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2pPr>
      <a:lvl3pPr marL="1294608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3pPr>
      <a:lvl4pPr marL="1941911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4pPr>
      <a:lvl5pPr marL="2589215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5pPr>
      <a:lvl6pPr marL="3236519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6pPr>
      <a:lvl7pPr marL="3883823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7pPr>
      <a:lvl8pPr marL="4531126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8pPr>
      <a:lvl9pPr marL="5178430" algn="l" defTabSz="1294608" rtl="0" eaLnBrk="1" latinLnBrk="0" hangingPunct="1">
        <a:defRPr sz="2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D74E001-0100-10C3-BD11-ADFC99178DED}"/>
              </a:ext>
            </a:extLst>
          </p:cNvPr>
          <p:cNvSpPr/>
          <p:nvPr/>
        </p:nvSpPr>
        <p:spPr>
          <a:xfrm>
            <a:off x="15948212" y="140583"/>
            <a:ext cx="2415919" cy="2441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Institutional Logo</a:t>
            </a:r>
            <a:endParaRPr lang="en-MY" sz="36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4FE303-6D0E-42D9-FC36-91B7075FF7C1}"/>
              </a:ext>
            </a:extLst>
          </p:cNvPr>
          <p:cNvSpPr/>
          <p:nvPr/>
        </p:nvSpPr>
        <p:spPr>
          <a:xfrm>
            <a:off x="284868" y="204794"/>
            <a:ext cx="1785979" cy="2377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Poster ID: P0001</a:t>
            </a:r>
            <a:endParaRPr lang="en-MY" sz="3200" b="1" dirty="0">
              <a:solidFill>
                <a:schemeClr val="bg1"/>
              </a:solidFill>
            </a:endParaRPr>
          </a:p>
        </p:txBody>
      </p:sp>
      <p:grpSp>
        <p:nvGrpSpPr>
          <p:cNvPr id="22" name="Group 9">
            <a:extLst>
              <a:ext uri="{FF2B5EF4-FFF2-40B4-BE49-F238E27FC236}">
                <a16:creationId xmlns:a16="http://schemas.microsoft.com/office/drawing/2014/main" id="{CDC0045E-0FAC-C39D-AAC6-C5C4D8A8ED36}"/>
              </a:ext>
            </a:extLst>
          </p:cNvPr>
          <p:cNvGrpSpPr/>
          <p:nvPr/>
        </p:nvGrpSpPr>
        <p:grpSpPr>
          <a:xfrm>
            <a:off x="2242383" y="140583"/>
            <a:ext cx="13705829" cy="3759385"/>
            <a:chOff x="0" y="0"/>
            <a:chExt cx="1265206" cy="296602"/>
          </a:xfrm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230A10B4-0873-2934-05D8-72ADE43CD65B}"/>
                </a:ext>
              </a:extLst>
            </p:cNvPr>
            <p:cNvSpPr/>
            <p:nvPr/>
          </p:nvSpPr>
          <p:spPr>
            <a:xfrm>
              <a:off x="0" y="0"/>
              <a:ext cx="1265206" cy="296602"/>
            </a:xfrm>
            <a:custGeom>
              <a:avLst/>
              <a:gdLst/>
              <a:ahLst/>
              <a:cxnLst/>
              <a:rect l="l" t="t" r="r" b="b"/>
              <a:pathLst>
                <a:path w="1265206" h="296602">
                  <a:moveTo>
                    <a:pt x="31505" y="0"/>
                  </a:moveTo>
                  <a:lnTo>
                    <a:pt x="1233702" y="0"/>
                  </a:lnTo>
                  <a:cubicBezTo>
                    <a:pt x="1251101" y="0"/>
                    <a:pt x="1265206" y="14105"/>
                    <a:pt x="1265206" y="31505"/>
                  </a:cubicBezTo>
                  <a:lnTo>
                    <a:pt x="1265206" y="265097"/>
                  </a:lnTo>
                  <a:cubicBezTo>
                    <a:pt x="1265206" y="273453"/>
                    <a:pt x="1261887" y="281466"/>
                    <a:pt x="1255979" y="287375"/>
                  </a:cubicBezTo>
                  <a:cubicBezTo>
                    <a:pt x="1250071" y="293283"/>
                    <a:pt x="1242057" y="296602"/>
                    <a:pt x="1233702" y="296602"/>
                  </a:cubicBezTo>
                  <a:lnTo>
                    <a:pt x="31505" y="296602"/>
                  </a:lnTo>
                  <a:cubicBezTo>
                    <a:pt x="23149" y="296602"/>
                    <a:pt x="15136" y="293283"/>
                    <a:pt x="9228" y="287375"/>
                  </a:cubicBezTo>
                  <a:cubicBezTo>
                    <a:pt x="3319" y="281466"/>
                    <a:pt x="0" y="273453"/>
                    <a:pt x="0" y="265097"/>
                  </a:cubicBezTo>
                  <a:lnTo>
                    <a:pt x="0" y="31505"/>
                  </a:lnTo>
                  <a:cubicBezTo>
                    <a:pt x="0" y="14105"/>
                    <a:pt x="14105" y="0"/>
                    <a:pt x="31505" y="0"/>
                  </a:cubicBezTo>
                  <a:close/>
                </a:path>
              </a:pathLst>
            </a:custGeom>
            <a:solidFill>
              <a:srgbClr val="FCFCF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24" name="TextBox 11">
              <a:extLst>
                <a:ext uri="{FF2B5EF4-FFF2-40B4-BE49-F238E27FC236}">
                  <a16:creationId xmlns:a16="http://schemas.microsoft.com/office/drawing/2014/main" id="{C7573B45-4346-048E-66D2-7A69F920721C}"/>
                </a:ext>
              </a:extLst>
            </p:cNvPr>
            <p:cNvSpPr txBox="1"/>
            <p:nvPr/>
          </p:nvSpPr>
          <p:spPr>
            <a:xfrm>
              <a:off x="0" y="-19050"/>
              <a:ext cx="1265206" cy="315652"/>
            </a:xfrm>
            <a:prstGeom prst="rect">
              <a:avLst/>
            </a:prstGeom>
          </p:spPr>
          <p:txBody>
            <a:bodyPr lIns="31703" tIns="31703" rIns="31703" bIns="31703" rtlCol="0" anchor="ctr"/>
            <a:lstStyle/>
            <a:p>
              <a:pPr algn="ctr" defTabSz="1294608">
                <a:lnSpc>
                  <a:spcPts val="1329"/>
                </a:lnSpc>
                <a:buClrTx/>
              </a:pPr>
              <a:endParaRPr sz="2548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TextBox 20">
            <a:extLst>
              <a:ext uri="{FF2B5EF4-FFF2-40B4-BE49-F238E27FC236}">
                <a16:creationId xmlns:a16="http://schemas.microsoft.com/office/drawing/2014/main" id="{736640E2-61A0-B3F7-80CB-76696ADCD022}"/>
              </a:ext>
            </a:extLst>
          </p:cNvPr>
          <p:cNvSpPr txBox="1"/>
          <p:nvPr/>
        </p:nvSpPr>
        <p:spPr>
          <a:xfrm>
            <a:off x="2394799" y="158304"/>
            <a:ext cx="13379116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294608">
              <a:lnSpc>
                <a:spcPts val="5805"/>
              </a:lnSpc>
              <a:buClrTx/>
            </a:pPr>
            <a:r>
              <a:rPr lang="en-US" sz="3600" b="1" kern="1200" dirty="0">
                <a:latin typeface="Arial Bold"/>
                <a:ea typeface="Arial Bold"/>
                <a:cs typeface="Arial Bold"/>
                <a:sym typeface="Arial Bold"/>
              </a:rPr>
              <a:t>PROJECT TITLE PROJECT TITLE  PROJECT TITLE LINE 1  PROJECT TITLE PROJECT TITLE PROJECT TITLE LINE 2</a:t>
            </a:r>
          </a:p>
          <a:p>
            <a:pPr algn="ctr" defTabSz="1294608">
              <a:lnSpc>
                <a:spcPts val="5805"/>
              </a:lnSpc>
              <a:buClrTx/>
            </a:pPr>
            <a:endParaRPr lang="en-US" sz="3600" b="1" kern="1200" dirty="0">
              <a:latin typeface="Arial Bold"/>
              <a:ea typeface="Arial Bold"/>
              <a:cs typeface="Arial Bold"/>
              <a:sym typeface="Arial Bold"/>
            </a:endParaRPr>
          </a:p>
          <a:p>
            <a:pPr algn="ctr" defTabSz="1294608">
              <a:lnSpc>
                <a:spcPts val="5805"/>
              </a:lnSpc>
              <a:buClrTx/>
            </a:pPr>
            <a:endParaRPr lang="en-US" sz="3600" b="1" kern="1200" dirty="0">
              <a:latin typeface="Arial Bold"/>
              <a:ea typeface="Arial Bold"/>
              <a:cs typeface="Arial Bold"/>
              <a:sym typeface="Arial Bold"/>
            </a:endParaRPr>
          </a:p>
          <a:p>
            <a:pPr algn="ctr" defTabSz="1294608">
              <a:lnSpc>
                <a:spcPts val="5805"/>
              </a:lnSpc>
              <a:buClrTx/>
            </a:pPr>
            <a:endParaRPr lang="en-US" sz="6000" b="1" kern="1200" dirty="0"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54C41B6E-0BEB-1B05-3916-13EB9699573D}"/>
              </a:ext>
            </a:extLst>
          </p:cNvPr>
          <p:cNvSpPr txBox="1"/>
          <p:nvPr/>
        </p:nvSpPr>
        <p:spPr>
          <a:xfrm>
            <a:off x="2238510" y="1790802"/>
            <a:ext cx="13691694" cy="1536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294608">
              <a:buClrTx/>
            </a:pPr>
            <a:r>
              <a:rPr lang="en-US" sz="2200" b="1" kern="1200" dirty="0">
                <a:latin typeface="Arial Bold"/>
                <a:ea typeface="Arial Bold"/>
                <a:cs typeface="Arial Bold"/>
                <a:sym typeface="Arial Bold"/>
              </a:rPr>
              <a:t>First name Author1 Last name Author1</a:t>
            </a:r>
            <a:r>
              <a:rPr lang="en-US" sz="2200" b="1" kern="1200" baseline="30000" dirty="0">
                <a:latin typeface="Arial Bold"/>
                <a:ea typeface="Arial Bold"/>
                <a:cs typeface="Arial Bold"/>
                <a:sym typeface="Arial Bold"/>
              </a:rPr>
              <a:t>1</a:t>
            </a:r>
            <a:r>
              <a:rPr lang="en-US" sz="2200" b="1" kern="1200" dirty="0">
                <a:latin typeface="Arial Bold"/>
                <a:ea typeface="Arial Bold"/>
                <a:cs typeface="Arial Bold"/>
                <a:sym typeface="Arial Bold"/>
              </a:rPr>
              <a:t>, First name Author2 Last name Author2</a:t>
            </a:r>
            <a:r>
              <a:rPr lang="en-US" sz="2200" b="1" kern="1200" baseline="30000" dirty="0">
                <a:latin typeface="Arial Bold"/>
                <a:ea typeface="Arial Bold"/>
                <a:cs typeface="Arial Bold"/>
                <a:sym typeface="Arial Bold"/>
              </a:rPr>
              <a:t>2</a:t>
            </a:r>
            <a:r>
              <a:rPr lang="en-US" sz="2200" b="1" kern="1200" dirty="0">
                <a:latin typeface="Arial Bold"/>
                <a:ea typeface="Arial Bold"/>
                <a:cs typeface="Arial Bold"/>
                <a:sym typeface="Arial Bold"/>
              </a:rPr>
              <a:t>, First name Author3 Last name Author3</a:t>
            </a:r>
            <a:r>
              <a:rPr lang="en-US" sz="2200" b="1" kern="1200" baseline="30000" dirty="0">
                <a:latin typeface="Arial Bold"/>
                <a:ea typeface="Arial Bold"/>
                <a:cs typeface="Arial Bold"/>
                <a:sym typeface="Arial Bold"/>
              </a:rPr>
              <a:t>1</a:t>
            </a:r>
            <a:endParaRPr lang="en-US" sz="2200" b="1" kern="1200" dirty="0">
              <a:latin typeface="Arial Bold"/>
              <a:ea typeface="Arial Bold"/>
              <a:cs typeface="Arial Bold"/>
              <a:sym typeface="Arial Bold"/>
            </a:endParaRPr>
          </a:p>
          <a:p>
            <a:pPr algn="ctr" defTabSz="1294608">
              <a:lnSpc>
                <a:spcPts val="3624"/>
              </a:lnSpc>
              <a:buClrTx/>
            </a:pPr>
            <a:r>
              <a:rPr lang="en-US" sz="2200" kern="1200" baseline="30000" dirty="0"/>
              <a:t>1</a:t>
            </a:r>
            <a:r>
              <a:rPr lang="en-US" sz="2200" kern="1200" dirty="0"/>
              <a:t>Affiliation A, </a:t>
            </a:r>
            <a:r>
              <a:rPr lang="en-US" sz="2200" kern="1200" baseline="30000" dirty="0"/>
              <a:t>2</a:t>
            </a:r>
            <a:r>
              <a:rPr lang="en-US" sz="2200" kern="1200" dirty="0"/>
              <a:t>Affiliation B</a:t>
            </a:r>
          </a:p>
          <a:p>
            <a:pPr algn="ctr" defTabSz="1294608">
              <a:lnSpc>
                <a:spcPts val="3081"/>
              </a:lnSpc>
              <a:buClrTx/>
            </a:pPr>
            <a:r>
              <a:rPr lang="en-US" sz="2200" kern="1200" dirty="0"/>
              <a:t>Email: email@gmail.com</a:t>
            </a:r>
          </a:p>
        </p:txBody>
      </p:sp>
      <p:sp>
        <p:nvSpPr>
          <p:cNvPr id="16" name="Google Shape;89;p1">
            <a:extLst>
              <a:ext uri="{FF2B5EF4-FFF2-40B4-BE49-F238E27FC236}">
                <a16:creationId xmlns:a16="http://schemas.microsoft.com/office/drawing/2014/main" id="{9F4F45E3-3EF4-70E8-06B9-3216CBFF5566}"/>
              </a:ext>
            </a:extLst>
          </p:cNvPr>
          <p:cNvSpPr txBox="1"/>
          <p:nvPr/>
        </p:nvSpPr>
        <p:spPr>
          <a:xfrm>
            <a:off x="5448700" y="3529650"/>
            <a:ext cx="10224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GRAPHICAL ABSTRACT EXAMPLE 1</a:t>
            </a:r>
            <a:endParaRPr sz="3600" b="1" dirty="0">
              <a:solidFill>
                <a:schemeClr val="accent1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101;p1">
            <a:extLst>
              <a:ext uri="{FF2B5EF4-FFF2-40B4-BE49-F238E27FC236}">
                <a16:creationId xmlns:a16="http://schemas.microsoft.com/office/drawing/2014/main" id="{CD3E3BE9-0C7B-5947-B67E-8461C7363174}"/>
              </a:ext>
            </a:extLst>
          </p:cNvPr>
          <p:cNvSpPr txBox="1"/>
          <p:nvPr/>
        </p:nvSpPr>
        <p:spPr>
          <a:xfrm>
            <a:off x="10806298" y="28404406"/>
            <a:ext cx="1039497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</a:rPr>
              <a:t>REFERENCES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chemeClr val="dk1"/>
              </a:solidFill>
            </a:endParaRPr>
          </a:p>
          <a:p>
            <a:pPr lvl="0" algn="just"/>
            <a:r>
              <a:rPr lang="en-MY" sz="2800" b="1" dirty="0"/>
              <a:t>Acknowledgement/Fundings</a:t>
            </a:r>
            <a:endParaRPr sz="2800" b="1" dirty="0">
              <a:solidFill>
                <a:schemeClr val="dk1"/>
              </a:solidFill>
            </a:endParaRPr>
          </a:p>
        </p:txBody>
      </p:sp>
      <p:sp>
        <p:nvSpPr>
          <p:cNvPr id="30" name="Google Shape;104;p1">
            <a:extLst>
              <a:ext uri="{FF2B5EF4-FFF2-40B4-BE49-F238E27FC236}">
                <a16:creationId xmlns:a16="http://schemas.microsoft.com/office/drawing/2014/main" id="{ABB80F11-1972-B7D9-CF8D-6A0EC8A67FD7}"/>
              </a:ext>
            </a:extLst>
          </p:cNvPr>
          <p:cNvSpPr txBox="1"/>
          <p:nvPr/>
        </p:nvSpPr>
        <p:spPr>
          <a:xfrm>
            <a:off x="239959" y="28342851"/>
            <a:ext cx="1034115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dirty="0"/>
          </a:p>
        </p:txBody>
      </p:sp>
      <p:sp>
        <p:nvSpPr>
          <p:cNvPr id="46" name="Google Shape;87;p1">
            <a:extLst>
              <a:ext uri="{FF2B5EF4-FFF2-40B4-BE49-F238E27FC236}">
                <a16:creationId xmlns:a16="http://schemas.microsoft.com/office/drawing/2014/main" id="{9C66E967-4E77-50BA-5BCA-41451252DFCE}"/>
              </a:ext>
            </a:extLst>
          </p:cNvPr>
          <p:cNvSpPr txBox="1"/>
          <p:nvPr/>
        </p:nvSpPr>
        <p:spPr>
          <a:xfrm>
            <a:off x="248874" y="16796574"/>
            <a:ext cx="10341154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strike="noStrike" cap="none" dirty="0">
                <a:solidFill>
                  <a:schemeClr val="dk1"/>
                </a:solidFill>
                <a:sym typeface="Arial"/>
              </a:rPr>
              <a:t>INTRODUCTION</a:t>
            </a:r>
            <a:endParaRPr sz="36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48" name="Google Shape;90;p1">
            <a:extLst>
              <a:ext uri="{FF2B5EF4-FFF2-40B4-BE49-F238E27FC236}">
                <a16:creationId xmlns:a16="http://schemas.microsoft.com/office/drawing/2014/main" id="{B73AA84B-C3E1-58D2-E90D-FDF3D5939420}"/>
              </a:ext>
            </a:extLst>
          </p:cNvPr>
          <p:cNvSpPr txBox="1"/>
          <p:nvPr/>
        </p:nvSpPr>
        <p:spPr>
          <a:xfrm>
            <a:off x="10806298" y="22859092"/>
            <a:ext cx="1048008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3600" b="1" dirty="0">
                <a:solidFill>
                  <a:schemeClr val="dk1"/>
                </a:solidFill>
              </a:rPr>
              <a:t>RESEARCH SIGNIFICANCE</a:t>
            </a:r>
            <a:endParaRPr sz="3600" dirty="0"/>
          </a:p>
        </p:txBody>
      </p:sp>
      <p:sp>
        <p:nvSpPr>
          <p:cNvPr id="50" name="Google Shape;89;p1">
            <a:extLst>
              <a:ext uri="{FF2B5EF4-FFF2-40B4-BE49-F238E27FC236}">
                <a16:creationId xmlns:a16="http://schemas.microsoft.com/office/drawing/2014/main" id="{AD47A46E-92AE-D757-2B32-7338094B61D8}"/>
              </a:ext>
            </a:extLst>
          </p:cNvPr>
          <p:cNvSpPr txBox="1"/>
          <p:nvPr/>
        </p:nvSpPr>
        <p:spPr>
          <a:xfrm>
            <a:off x="10806298" y="16793525"/>
            <a:ext cx="1048008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sz="3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4986F10-03A2-8D33-D7A3-FE6B72BF2F80}"/>
              </a:ext>
            </a:extLst>
          </p:cNvPr>
          <p:cNvSpPr txBox="1"/>
          <p:nvPr/>
        </p:nvSpPr>
        <p:spPr>
          <a:xfrm>
            <a:off x="284867" y="3866331"/>
            <a:ext cx="20916405" cy="1295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400" b="1" i="1" dirty="0"/>
              <a:t>E-Poster</a:t>
            </a:r>
            <a:r>
              <a:rPr lang="en-MY" sz="4400" b="1" dirty="0"/>
              <a:t> Guidelines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4400" dirty="0"/>
              <a:t> You must use this template slide as your starting point.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4400" dirty="0"/>
              <a:t> </a:t>
            </a:r>
            <a:r>
              <a:rPr lang="en-MY" sz="4400" i="1" dirty="0"/>
              <a:t>e-Poster</a:t>
            </a:r>
            <a:r>
              <a:rPr lang="en-MY" sz="4400" dirty="0"/>
              <a:t> must conform to the guidelines below:</a:t>
            </a:r>
          </a:p>
          <a:p>
            <a:pPr marL="1616075" lvl="2" indent="-857250">
              <a:buAutoNum type="romanLcPeriod"/>
            </a:pPr>
            <a:r>
              <a:rPr lang="en-MY" sz="4400" dirty="0"/>
              <a:t>Make sure to fill in the details for the Header fields above, </a:t>
            </a:r>
            <a:r>
              <a:rPr lang="en-MY" sz="4400" dirty="0" err="1"/>
              <a:t>ie</a:t>
            </a:r>
            <a:r>
              <a:rPr lang="en-MY" sz="4400" dirty="0"/>
              <a:t>.: Title, Author, Institution/Affiliation.</a:t>
            </a:r>
          </a:p>
          <a:p>
            <a:pPr marL="2255838" lvl="2" indent="-857250">
              <a:buFont typeface="Wingdings" panose="05000000000000000000" pitchFamily="2" charset="2"/>
              <a:buChar char="§"/>
            </a:pPr>
            <a:r>
              <a:rPr lang="en-MY" sz="4400" u="sng" dirty="0"/>
              <a:t>Underline</a:t>
            </a:r>
            <a:r>
              <a:rPr lang="en-MY" sz="4400" dirty="0"/>
              <a:t> the presenting author.</a:t>
            </a:r>
          </a:p>
          <a:p>
            <a:pPr marL="1616075" lvl="2" indent="-857250">
              <a:buFont typeface="+mj-lt"/>
              <a:buAutoNum type="romanLcPeriod" startAt="2"/>
            </a:pPr>
            <a:r>
              <a:rPr lang="en-MY" sz="4400" dirty="0"/>
              <a:t>Make sure to fill in your Poster ID (as above). Your </a:t>
            </a:r>
            <a:r>
              <a:rPr lang="en-MY" sz="4400" b="1" dirty="0" err="1"/>
              <a:t>ePoster</a:t>
            </a:r>
            <a:r>
              <a:rPr lang="en-MY" sz="4400" b="1" dirty="0"/>
              <a:t> ID </a:t>
            </a:r>
            <a:r>
              <a:rPr lang="en-MY" sz="4400" dirty="0"/>
              <a:t>is provided to you in the </a:t>
            </a:r>
            <a:r>
              <a:rPr lang="en-MY" sz="4400" i="1" dirty="0"/>
              <a:t>e-Poster</a:t>
            </a:r>
            <a:r>
              <a:rPr lang="en-MY" sz="4400" dirty="0"/>
              <a:t> acceptance email.</a:t>
            </a:r>
          </a:p>
          <a:p>
            <a:pPr marL="1616075" lvl="2" indent="-857250">
              <a:buAutoNum type="romanLcPeriod" startAt="2"/>
            </a:pPr>
            <a:r>
              <a:rPr lang="en-MY" sz="4400" dirty="0"/>
              <a:t>Each </a:t>
            </a:r>
            <a:r>
              <a:rPr lang="en-MY" sz="4400" i="1" dirty="0"/>
              <a:t>e-Poster </a:t>
            </a:r>
            <a:r>
              <a:rPr lang="en-MY" sz="4400" dirty="0"/>
              <a:t>must fit into </a:t>
            </a:r>
            <a:r>
              <a:rPr lang="en-MY" sz="4400" b="1" dirty="0"/>
              <a:t>ONE</a:t>
            </a:r>
            <a:r>
              <a:rPr lang="en-MY" sz="4400" dirty="0"/>
              <a:t> slide only.</a:t>
            </a:r>
          </a:p>
          <a:p>
            <a:pPr marL="1616075" lvl="2" indent="-857250">
              <a:buFont typeface="Arial"/>
              <a:buAutoNum type="romanLcPeriod" startAt="2"/>
            </a:pPr>
            <a:r>
              <a:rPr lang="en-MY" sz="4400" dirty="0"/>
              <a:t>Each </a:t>
            </a:r>
            <a:r>
              <a:rPr lang="en-MY" sz="4400" i="1" dirty="0"/>
              <a:t>e-Poster</a:t>
            </a:r>
            <a:r>
              <a:rPr lang="en-MY" sz="4400" dirty="0"/>
              <a:t> will be submitted as an </a:t>
            </a:r>
            <a:r>
              <a:rPr lang="en-MY" sz="4400" b="1" dirty="0"/>
              <a:t>MP4 file only</a:t>
            </a:r>
            <a:r>
              <a:rPr lang="en-MY" sz="4400" dirty="0"/>
              <a:t>, with a  </a:t>
            </a:r>
            <a:r>
              <a:rPr lang="en-MY" sz="4400" b="1" dirty="0"/>
              <a:t>5-minute or maximum 300 seconds voice-over recording. The MP4 recording must feature the presenter’s own voice delivering the presentation.</a:t>
            </a:r>
            <a:r>
              <a:rPr lang="en-MY" sz="4400" dirty="0"/>
              <a:t> </a:t>
            </a:r>
            <a:endParaRPr lang="en-MY" sz="4400" b="1" dirty="0"/>
          </a:p>
          <a:p>
            <a:pPr marL="1616075" lvl="2" indent="-857250">
              <a:buAutoNum type="romanLcPeriod" startAt="2"/>
            </a:pPr>
            <a:r>
              <a:rPr lang="en-MY" sz="4400" b="1" dirty="0"/>
              <a:t>Maximum file size limit is 1GB. </a:t>
            </a:r>
            <a:r>
              <a:rPr lang="en-MY" sz="4400" dirty="0"/>
              <a:t>Files beyond this file limit will </a:t>
            </a:r>
            <a:r>
              <a:rPr lang="en-MY" sz="4400" b="1" dirty="0"/>
              <a:t>NOT</a:t>
            </a:r>
            <a:r>
              <a:rPr lang="en-MY" sz="4400" dirty="0"/>
              <a:t> be displayed by the </a:t>
            </a:r>
            <a:r>
              <a:rPr lang="en-MY" sz="4400" i="1" dirty="0"/>
              <a:t>e-Poster</a:t>
            </a:r>
            <a:r>
              <a:rPr lang="en-MY" sz="4400" dirty="0"/>
              <a:t> panel at the conference venue.</a:t>
            </a:r>
          </a:p>
          <a:p>
            <a:pPr marL="1616075" lvl="2" indent="-857250">
              <a:buAutoNum type="romanLcPeriod" startAt="2"/>
            </a:pPr>
            <a:r>
              <a:rPr lang="en-MY" sz="4400" dirty="0"/>
              <a:t>Orientation &amp; format</a:t>
            </a:r>
            <a:r>
              <a:rPr lang="en-MY" sz="4400" b="1" dirty="0"/>
              <a:t>: Portrait </a:t>
            </a:r>
            <a:r>
              <a:rPr lang="en-MY" sz="4400" dirty="0"/>
              <a:t>format, single-slide </a:t>
            </a:r>
            <a:r>
              <a:rPr lang="en-MY" sz="4400" b="1" dirty="0"/>
              <a:t>ratio 9:16</a:t>
            </a:r>
            <a:r>
              <a:rPr lang="en-MY" sz="4400" dirty="0"/>
              <a:t>.</a:t>
            </a:r>
          </a:p>
          <a:p>
            <a:pPr marL="1616075" lvl="2" indent="-857250">
              <a:buAutoNum type="romanLcPeriod" startAt="2"/>
            </a:pPr>
            <a:r>
              <a:rPr lang="en-MY" sz="4400" dirty="0"/>
              <a:t>AI-generated images or other visual content must </a:t>
            </a:r>
            <a:r>
              <a:rPr lang="en-MY" sz="4400" b="1" dirty="0"/>
              <a:t>NOT</a:t>
            </a:r>
            <a:r>
              <a:rPr lang="en-MY" sz="4400" dirty="0"/>
              <a:t> be used to represent, simulate, or replace </a:t>
            </a:r>
            <a:r>
              <a:rPr lang="en-MY" sz="4400" b="1" dirty="0"/>
              <a:t>original experimental data, scientific results, microscopy images, clinical images, or other research findings</a:t>
            </a:r>
            <a:r>
              <a:rPr lang="en-MY" sz="4400" dirty="0"/>
              <a:t>. Any permitted use of </a:t>
            </a:r>
            <a:r>
              <a:rPr lang="en-MY" sz="4400" b="1" dirty="0"/>
              <a:t>AI-generated</a:t>
            </a:r>
            <a:r>
              <a:rPr lang="en-MY" sz="4400" dirty="0"/>
              <a:t> visual content </a:t>
            </a:r>
            <a:r>
              <a:rPr lang="en-MY" sz="4400" b="1" dirty="0"/>
              <a:t>MUST</a:t>
            </a:r>
            <a:r>
              <a:rPr lang="en-MY" sz="4400" dirty="0"/>
              <a:t> be </a:t>
            </a:r>
            <a:r>
              <a:rPr lang="en-MY" sz="4400" b="1" dirty="0"/>
              <a:t>clearly disclosed</a:t>
            </a:r>
            <a:r>
              <a:rPr lang="en-MY" sz="4400" dirty="0"/>
              <a:t>.</a:t>
            </a:r>
          </a:p>
        </p:txBody>
      </p:sp>
      <p:sp>
        <p:nvSpPr>
          <p:cNvPr id="54" name="Google Shape;87;p1">
            <a:extLst>
              <a:ext uri="{FF2B5EF4-FFF2-40B4-BE49-F238E27FC236}">
                <a16:creationId xmlns:a16="http://schemas.microsoft.com/office/drawing/2014/main" id="{501A0947-FC44-7D7F-0D59-AF8B4FC01494}"/>
              </a:ext>
            </a:extLst>
          </p:cNvPr>
          <p:cNvSpPr txBox="1"/>
          <p:nvPr/>
        </p:nvSpPr>
        <p:spPr>
          <a:xfrm>
            <a:off x="248873" y="22834041"/>
            <a:ext cx="1034115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600" b="1" dirty="0">
                <a:solidFill>
                  <a:schemeClr val="dk1"/>
                </a:solidFill>
              </a:rPr>
              <a:t>RESULTS &amp; DISCUSSIONS</a:t>
            </a:r>
            <a:endParaRPr lang="en-US" sz="3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4FB28E-FCF0-B515-9734-9D7C73882A9F}"/>
              </a:ext>
            </a:extLst>
          </p:cNvPr>
          <p:cNvSpPr txBox="1"/>
          <p:nvPr/>
        </p:nvSpPr>
        <p:spPr>
          <a:xfrm>
            <a:off x="239959" y="17460881"/>
            <a:ext cx="1035006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i="1" dirty="0"/>
              <a:t>E-Poster</a:t>
            </a:r>
            <a:r>
              <a:rPr lang="en-MY" sz="1600" b="1" dirty="0"/>
              <a:t> Font or other formatting: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The text size must be readable from at least 1 meter away (minimum font size is </a:t>
            </a:r>
            <a:r>
              <a:rPr lang="en-MY" sz="1600" b="1" dirty="0"/>
              <a:t>16 pt</a:t>
            </a:r>
            <a:r>
              <a:rPr lang="en-MY" sz="1600" dirty="0"/>
              <a:t>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The headings of the presentation should conform to the structure of the abstract:</a:t>
            </a:r>
          </a:p>
          <a:p>
            <a:endParaRPr lang="da-DK" sz="1600" dirty="0"/>
          </a:p>
          <a:p>
            <a:pPr marL="265113"/>
            <a:r>
              <a:rPr lang="en-MY" sz="1600" b="1" dirty="0"/>
              <a:t>Original article:				Review article:</a:t>
            </a:r>
          </a:p>
          <a:p>
            <a:pPr marL="265113"/>
            <a:r>
              <a:rPr lang="en-MY" sz="1600" dirty="0"/>
              <a:t>Introduction &amp; Objective(s)			Introduction &amp; Objective(s)</a:t>
            </a:r>
          </a:p>
          <a:p>
            <a:pPr marL="265113"/>
            <a:r>
              <a:rPr lang="en-MY" sz="1600" dirty="0"/>
              <a:t>Methods				Methods (for Systematic Review)</a:t>
            </a:r>
          </a:p>
          <a:p>
            <a:pPr marL="265113"/>
            <a:r>
              <a:rPr lang="en-MY" sz="1600" dirty="0"/>
              <a:t>Results &amp; Discussion			Results Or Subsections</a:t>
            </a:r>
            <a:endParaRPr lang="en-MY" sz="1600" dirty="0">
              <a:solidFill>
                <a:srgbClr val="FF0000"/>
              </a:solidFill>
            </a:endParaRPr>
          </a:p>
          <a:p>
            <a:pPr marL="265113"/>
            <a:r>
              <a:rPr lang="en-MY" sz="1600" dirty="0"/>
              <a:t>Conclusions				Conclusions 		</a:t>
            </a:r>
            <a:endParaRPr lang="en-MY" sz="1600" dirty="0">
              <a:solidFill>
                <a:srgbClr val="FF0000"/>
              </a:solidFill>
            </a:endParaRPr>
          </a:p>
          <a:p>
            <a:pPr marL="265113"/>
            <a:r>
              <a:rPr lang="en-MY" sz="1600" dirty="0"/>
              <a:t>Research Significance			Research Significance</a:t>
            </a:r>
          </a:p>
          <a:p>
            <a:pPr marL="265113"/>
            <a:r>
              <a:rPr lang="en-MY" sz="1600" dirty="0"/>
              <a:t>Conclusions				Conclusions</a:t>
            </a:r>
          </a:p>
          <a:p>
            <a:pPr marL="265113"/>
            <a:r>
              <a:rPr lang="en-MY" sz="1600" dirty="0"/>
              <a:t>Acknowledgement/Funding			Acknowledgement/Funding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/>
              <a:t>The MP4 recording must feature the presenter’s own voice delivering the presentation</a:t>
            </a:r>
            <a:r>
              <a:rPr lang="en-MY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You may remove these Guidelines texts/boxes.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To produce your </a:t>
            </a:r>
            <a:r>
              <a:rPr lang="en-MY" sz="1600" i="1" dirty="0"/>
              <a:t>e-Poster</a:t>
            </a:r>
            <a:r>
              <a:rPr lang="en-MY" sz="1600" dirty="0"/>
              <a:t>, save your file in </a:t>
            </a:r>
            <a:r>
              <a:rPr lang="en-MY" sz="1600" b="1" dirty="0"/>
              <a:t>MP4 format</a:t>
            </a:r>
            <a:r>
              <a:rPr lang="en-MY" sz="1600" dirty="0"/>
              <a:t>. Make sure you do </a:t>
            </a:r>
            <a:r>
              <a:rPr lang="en-MY" sz="1600" b="1" dirty="0"/>
              <a:t>NOT</a:t>
            </a:r>
            <a:r>
              <a:rPr lang="en-MY" sz="1600" dirty="0"/>
              <a:t> exceed our maximum file size limit of 1 GB.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/>
              <a:t>AI-generated</a:t>
            </a:r>
            <a:r>
              <a:rPr lang="en-MY" sz="1600" dirty="0"/>
              <a:t> visual content </a:t>
            </a:r>
            <a:r>
              <a:rPr lang="en-MY" sz="1600" b="1" dirty="0"/>
              <a:t>MUST</a:t>
            </a:r>
            <a:r>
              <a:rPr lang="en-MY" sz="1600" dirty="0"/>
              <a:t> be </a:t>
            </a:r>
            <a:r>
              <a:rPr lang="en-MY" sz="1600" b="1" dirty="0"/>
              <a:t>clearly disclosed</a:t>
            </a:r>
            <a:r>
              <a:rPr lang="en-MY" sz="16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/>
              <a:t>Incomplete / non-compliant </a:t>
            </a:r>
            <a:r>
              <a:rPr lang="en-MY" sz="1600" b="1" i="1" dirty="0"/>
              <a:t>e-Poster</a:t>
            </a:r>
            <a:r>
              <a:rPr lang="en-MY" sz="1600" b="1" dirty="0"/>
              <a:t> </a:t>
            </a:r>
            <a:r>
              <a:rPr lang="en-MY" sz="1600" dirty="0"/>
              <a:t>will </a:t>
            </a:r>
            <a:r>
              <a:rPr lang="en-MY" sz="1600" b="1" dirty="0"/>
              <a:t>NOT</a:t>
            </a:r>
            <a:r>
              <a:rPr lang="en-MY" sz="1600" dirty="0"/>
              <a:t> be accepted/displayed on the </a:t>
            </a:r>
            <a:r>
              <a:rPr lang="en-MY" sz="1600" i="1" dirty="0"/>
              <a:t>e-Poster</a:t>
            </a:r>
            <a:r>
              <a:rPr lang="en-MY" sz="1600" dirty="0"/>
              <a:t> panels at the conference venue.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004ACB0-B37E-857D-2872-F09807F85128}"/>
              </a:ext>
            </a:extLst>
          </p:cNvPr>
          <p:cNvSpPr txBox="1"/>
          <p:nvPr/>
        </p:nvSpPr>
        <p:spPr>
          <a:xfrm>
            <a:off x="10806298" y="17460880"/>
            <a:ext cx="103500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Disclosure of any permitted use of AI-generated visual content: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Authors remain fully responsible for the accuracy, originality, scientific validity, and integrity of all content presented in the </a:t>
            </a:r>
            <a:r>
              <a:rPr lang="en-US" sz="1600" i="1" dirty="0"/>
              <a:t>e-Poster</a:t>
            </a:r>
            <a:r>
              <a:rPr lang="en-US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AI tools must not be used to fabricate, manipulate, or misrepresent scientific data, experimental results, microscopy images, photographs, or other research findings.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AI-generated or AI-assisted content that forms part of the research methodology must be clearly identified and appropriately described.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This restriction does not apply to AI, machine learning, or computational methods that form part of the reported research and are clearly identified as such.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For the disclosure of the use of AI tools, presenters </a:t>
            </a:r>
            <a:r>
              <a:rPr lang="en-US" sz="1600" b="1" dirty="0"/>
              <a:t>MUST </a:t>
            </a:r>
            <a:r>
              <a:rPr lang="en-US" sz="1600" dirty="0"/>
              <a:t>disclose the following </a:t>
            </a:r>
            <a:r>
              <a:rPr lang="en-US" sz="1600" b="1" dirty="0"/>
              <a:t>THREE</a:t>
            </a:r>
            <a:r>
              <a:rPr lang="en-US" sz="1600" dirty="0"/>
              <a:t> items</a:t>
            </a:r>
            <a:r>
              <a:rPr lang="en-MY" sz="1600" dirty="0"/>
              <a:t>:</a:t>
            </a:r>
          </a:p>
          <a:p>
            <a:pPr marL="608013" indent="-342900">
              <a:buFont typeface="+mj-lt"/>
              <a:buAutoNum type="arabicPeriod"/>
            </a:pPr>
            <a:r>
              <a:rPr lang="en-MY" sz="1600" dirty="0"/>
              <a:t>That AI was used;</a:t>
            </a:r>
          </a:p>
          <a:p>
            <a:pPr marL="608013" indent="-342900">
              <a:buFont typeface="+mj-lt"/>
              <a:buAutoNum type="arabicPeriod"/>
            </a:pPr>
            <a:r>
              <a:rPr lang="en-MY" sz="1600" dirty="0"/>
              <a:t>The name of the AI tool used; and</a:t>
            </a:r>
          </a:p>
          <a:p>
            <a:pPr marL="608013" indent="-342900">
              <a:buFont typeface="+mj-lt"/>
              <a:buAutoNum type="arabicPeriod"/>
            </a:pPr>
            <a:r>
              <a:rPr lang="en-MY" sz="1600" dirty="0"/>
              <a:t>Where applicable, that the AI-generated image or visual content is illustrative and does not represent original experimental data or research findings.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State one of the following in your figure legend, for each of your figure generated by AI tools:</a:t>
            </a:r>
          </a:p>
          <a:p>
            <a:pPr marL="627063" indent="-285750">
              <a:buFont typeface="Wingdings" panose="05000000000000000000" pitchFamily="2" charset="2"/>
              <a:buChar char="Ø"/>
            </a:pPr>
            <a:r>
              <a:rPr lang="en-MY" sz="1600" b="1" dirty="0"/>
              <a:t>AI-GENERATED VISUAL CONTENT DISCLOSURE:</a:t>
            </a:r>
            <a:r>
              <a:rPr lang="en-MY" sz="1600" dirty="0"/>
              <a:t> </a:t>
            </a:r>
            <a:r>
              <a:rPr lang="en-MY" sz="1600" i="1" dirty="0"/>
              <a:t>This figure/image was generated using [name of AI tool] for illustrative purposes. The content was reviewed and verified by the authors. It does not represent original experimental data or research findings.</a:t>
            </a:r>
          </a:p>
          <a:p>
            <a:pPr marL="627063" indent="-285750">
              <a:buFont typeface="Wingdings" panose="05000000000000000000" pitchFamily="2" charset="2"/>
              <a:buChar char="Ø"/>
            </a:pPr>
            <a:r>
              <a:rPr lang="en-MY" sz="1600" b="1" dirty="0"/>
              <a:t>AI-ASSISTED VISUAL CONTENT DISCLOSURE:</a:t>
            </a:r>
            <a:r>
              <a:rPr lang="en-MY" sz="1600" dirty="0"/>
              <a:t> </a:t>
            </a:r>
            <a:r>
              <a:rPr lang="en-MY" sz="1600" i="1" dirty="0"/>
              <a:t>AI tools were used to assist in the preparation of this figure/image using [name of AI tool]. The final content was reviewed and verified by the authors.</a:t>
            </a:r>
            <a:endParaRPr lang="en-MY" sz="16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8868D03-A3B1-AA41-2032-8ED6A672521F}"/>
              </a:ext>
            </a:extLst>
          </p:cNvPr>
          <p:cNvSpPr txBox="1"/>
          <p:nvPr/>
        </p:nvSpPr>
        <p:spPr>
          <a:xfrm>
            <a:off x="248873" y="23594383"/>
            <a:ext cx="10350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Disclosure of any permitted use of AI-generated visual content: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AI-generated images or other visual content must </a:t>
            </a:r>
            <a:r>
              <a:rPr lang="en-US" sz="1600" b="1" dirty="0"/>
              <a:t>NOT </a:t>
            </a:r>
            <a:r>
              <a:rPr lang="en-US" sz="1600" dirty="0"/>
              <a:t>be used to represent, simulate, fabricate, manipulate, or misrepresent scientific data or replace original experimental data, scientific results, microscopy images, clinical images, or other research findings.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Any AI-generated images, illustrations, or other visual content included in the </a:t>
            </a:r>
            <a:r>
              <a:rPr lang="en-MY" sz="1600" dirty="0" err="1"/>
              <a:t>ePoster</a:t>
            </a:r>
            <a:r>
              <a:rPr lang="en-MY" sz="1600" dirty="0"/>
              <a:t> must be clearly disclosed and must </a:t>
            </a:r>
            <a:r>
              <a:rPr lang="en-MY" sz="1600" b="1" dirty="0"/>
              <a:t>NOT</a:t>
            </a:r>
            <a:r>
              <a:rPr lang="en-MY" sz="1600" dirty="0"/>
              <a:t> be presented as original scientific data or evidence.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A373A60-ED09-BF64-FFDA-9B5B06D9FC16}"/>
              </a:ext>
            </a:extLst>
          </p:cNvPr>
          <p:cNvSpPr txBox="1"/>
          <p:nvPr/>
        </p:nvSpPr>
        <p:spPr>
          <a:xfrm>
            <a:off x="10743069" y="26916892"/>
            <a:ext cx="41212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buNone/>
            </a:pPr>
            <a:r>
              <a:rPr lang="en-MY" sz="1400" b="1" i="0" dirty="0">
                <a:solidFill>
                  <a:srgbClr val="000000"/>
                </a:solidFill>
                <a:effectLst/>
                <a:latin typeface="Arial"/>
              </a:rPr>
              <a:t>Figure 1.</a:t>
            </a:r>
            <a:r>
              <a:rPr lang="en-MY" sz="1400" b="0" i="0" dirty="0">
                <a:solidFill>
                  <a:srgbClr val="000000"/>
                </a:solidFill>
                <a:effectLst/>
                <a:latin typeface="Arial"/>
              </a:rPr>
              <a:t> Schematic diagram of a tissue engineering construct (Created with </a:t>
            </a:r>
            <a:r>
              <a:rPr lang="en-MY" sz="1400" b="1" i="0" u="none" strike="noStrike" dirty="0">
                <a:solidFill>
                  <a:srgbClr val="000000"/>
                </a:solidFill>
                <a:effectLst/>
                <a:latin typeface="Arial"/>
              </a:rPr>
              <a:t>BioRender.com</a:t>
            </a:r>
            <a:r>
              <a:rPr lang="en-MY" sz="1400" b="0" i="0" dirty="0">
                <a:solidFill>
                  <a:srgbClr val="000000"/>
                </a:solidFill>
                <a:effectLst/>
                <a:latin typeface="Arial"/>
              </a:rPr>
              <a:t>).</a:t>
            </a:r>
            <a:endParaRPr lang="en-MY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3" name="Picture 62" descr="Materials 17 05577 g001">
            <a:extLst>
              <a:ext uri="{FF2B5EF4-FFF2-40B4-BE49-F238E27FC236}">
                <a16:creationId xmlns:a16="http://schemas.microsoft.com/office/drawing/2014/main" id="{0130E4BA-E388-79AB-3843-877FFCEAB5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6299" y="23941309"/>
            <a:ext cx="4058017" cy="2944157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BC404CE7-7599-D967-46EF-955360EE6684}"/>
              </a:ext>
            </a:extLst>
          </p:cNvPr>
          <p:cNvSpPr txBox="1"/>
          <p:nvPr/>
        </p:nvSpPr>
        <p:spPr>
          <a:xfrm>
            <a:off x="10721234" y="23648273"/>
            <a:ext cx="103411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600" b="1" dirty="0"/>
              <a:t>EXAMPLES OF AI-GENERATED VISUAL CONTENT DISCLOSURE</a:t>
            </a:r>
            <a:endParaRPr lang="en-MY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57029BE-48E9-2B97-6B5E-41204655334B}"/>
              </a:ext>
            </a:extLst>
          </p:cNvPr>
          <p:cNvSpPr txBox="1"/>
          <p:nvPr/>
        </p:nvSpPr>
        <p:spPr>
          <a:xfrm>
            <a:off x="14986565" y="26871575"/>
            <a:ext cx="64097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MY" b="1" dirty="0"/>
              <a:t>Figure 2. Conceptual overview of the proposed regenerative mechanism.</a:t>
            </a:r>
            <a:br>
              <a:rPr lang="en-MY" dirty="0"/>
            </a:br>
            <a:r>
              <a:rPr lang="en-MY" i="1" dirty="0"/>
              <a:t>This conceptual illustration was generated using [AI tool name] and reviewed and edited by the authors. It is used for illustrative purposes only and does not represent original experimental data, images, or results.</a:t>
            </a:r>
            <a:endParaRPr lang="en-MY" dirty="0"/>
          </a:p>
        </p:txBody>
      </p:sp>
      <p:pic>
        <p:nvPicPr>
          <p:cNvPr id="69" name="Picture 68" descr="Materials 17 05577 g001">
            <a:extLst>
              <a:ext uri="{FF2B5EF4-FFF2-40B4-BE49-F238E27FC236}">
                <a16:creationId xmlns:a16="http://schemas.microsoft.com/office/drawing/2014/main" id="{71A7E3D6-B125-ABD8-0372-AB6CF4B8572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071673" y="23941309"/>
            <a:ext cx="3924055" cy="294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2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26EBB-DF65-02F4-E2A7-9142E37B1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1;p1">
            <a:extLst>
              <a:ext uri="{FF2B5EF4-FFF2-40B4-BE49-F238E27FC236}">
                <a16:creationId xmlns:a16="http://schemas.microsoft.com/office/drawing/2014/main" id="{37463E92-2E1E-50DC-DC2B-4237E9BEF9BD}"/>
              </a:ext>
            </a:extLst>
          </p:cNvPr>
          <p:cNvSpPr txBox="1"/>
          <p:nvPr/>
        </p:nvSpPr>
        <p:spPr>
          <a:xfrm>
            <a:off x="10806298" y="28404406"/>
            <a:ext cx="1039497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</a:rPr>
              <a:t>REFERENCES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chemeClr val="dk1"/>
              </a:solidFill>
            </a:endParaRPr>
          </a:p>
          <a:p>
            <a:pPr lvl="0" algn="just"/>
            <a:r>
              <a:rPr lang="en-MY" sz="2800" b="1" dirty="0"/>
              <a:t>Acknowledgement/Fundings</a:t>
            </a:r>
            <a:endParaRPr sz="2800" b="1" dirty="0">
              <a:solidFill>
                <a:schemeClr val="dk1"/>
              </a:solidFill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B165AAFE-1F84-7AA3-58A7-FAB7D353D954}"/>
              </a:ext>
            </a:extLst>
          </p:cNvPr>
          <p:cNvGrpSpPr/>
          <p:nvPr/>
        </p:nvGrpSpPr>
        <p:grpSpPr>
          <a:xfrm>
            <a:off x="3224009" y="264310"/>
            <a:ext cx="13705829" cy="3759385"/>
            <a:chOff x="0" y="0"/>
            <a:chExt cx="1265206" cy="296602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F8CADDB0-6778-5846-F9D0-DD6261F1D60A}"/>
                </a:ext>
              </a:extLst>
            </p:cNvPr>
            <p:cNvSpPr/>
            <p:nvPr/>
          </p:nvSpPr>
          <p:spPr>
            <a:xfrm>
              <a:off x="0" y="0"/>
              <a:ext cx="1265206" cy="296602"/>
            </a:xfrm>
            <a:custGeom>
              <a:avLst/>
              <a:gdLst/>
              <a:ahLst/>
              <a:cxnLst/>
              <a:rect l="l" t="t" r="r" b="b"/>
              <a:pathLst>
                <a:path w="1265206" h="296602">
                  <a:moveTo>
                    <a:pt x="31505" y="0"/>
                  </a:moveTo>
                  <a:lnTo>
                    <a:pt x="1233702" y="0"/>
                  </a:lnTo>
                  <a:cubicBezTo>
                    <a:pt x="1251101" y="0"/>
                    <a:pt x="1265206" y="14105"/>
                    <a:pt x="1265206" y="31505"/>
                  </a:cubicBezTo>
                  <a:lnTo>
                    <a:pt x="1265206" y="265097"/>
                  </a:lnTo>
                  <a:cubicBezTo>
                    <a:pt x="1265206" y="273453"/>
                    <a:pt x="1261887" y="281466"/>
                    <a:pt x="1255979" y="287375"/>
                  </a:cubicBezTo>
                  <a:cubicBezTo>
                    <a:pt x="1250071" y="293283"/>
                    <a:pt x="1242057" y="296602"/>
                    <a:pt x="1233702" y="296602"/>
                  </a:cubicBezTo>
                  <a:lnTo>
                    <a:pt x="31505" y="296602"/>
                  </a:lnTo>
                  <a:cubicBezTo>
                    <a:pt x="23149" y="296602"/>
                    <a:pt x="15136" y="293283"/>
                    <a:pt x="9228" y="287375"/>
                  </a:cubicBezTo>
                  <a:cubicBezTo>
                    <a:pt x="3319" y="281466"/>
                    <a:pt x="0" y="273453"/>
                    <a:pt x="0" y="265097"/>
                  </a:cubicBezTo>
                  <a:lnTo>
                    <a:pt x="0" y="31505"/>
                  </a:lnTo>
                  <a:cubicBezTo>
                    <a:pt x="0" y="14105"/>
                    <a:pt x="14105" y="0"/>
                    <a:pt x="31505" y="0"/>
                  </a:cubicBezTo>
                  <a:close/>
                </a:path>
              </a:pathLst>
            </a:custGeom>
            <a:solidFill>
              <a:srgbClr val="FCFCFC"/>
            </a:solidFill>
          </p:spPr>
          <p:txBody>
            <a:bodyPr/>
            <a:lstStyle/>
            <a:p>
              <a:endParaRPr lang="en-MY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742170F-F4D5-2C3C-94DD-166905665B5A}"/>
                </a:ext>
              </a:extLst>
            </p:cNvPr>
            <p:cNvSpPr txBox="1"/>
            <p:nvPr/>
          </p:nvSpPr>
          <p:spPr>
            <a:xfrm>
              <a:off x="0" y="-19050"/>
              <a:ext cx="1265206" cy="315652"/>
            </a:xfrm>
            <a:prstGeom prst="rect">
              <a:avLst/>
            </a:prstGeom>
          </p:spPr>
          <p:txBody>
            <a:bodyPr lIns="31703" tIns="31703" rIns="31703" bIns="31703" rtlCol="0" anchor="ctr"/>
            <a:lstStyle/>
            <a:p>
              <a:pPr algn="ctr" defTabSz="1294608">
                <a:lnSpc>
                  <a:spcPts val="1329"/>
                </a:lnSpc>
                <a:buClrTx/>
              </a:pPr>
              <a:endParaRPr sz="2548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0" name="TextBox 20">
            <a:extLst>
              <a:ext uri="{FF2B5EF4-FFF2-40B4-BE49-F238E27FC236}">
                <a16:creationId xmlns:a16="http://schemas.microsoft.com/office/drawing/2014/main" id="{95517645-1B9F-296F-51D6-C38E7AED8A4C}"/>
              </a:ext>
            </a:extLst>
          </p:cNvPr>
          <p:cNvSpPr txBox="1"/>
          <p:nvPr/>
        </p:nvSpPr>
        <p:spPr>
          <a:xfrm>
            <a:off x="3376425" y="86089"/>
            <a:ext cx="13379116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294608">
              <a:lnSpc>
                <a:spcPts val="5805"/>
              </a:lnSpc>
              <a:buClrTx/>
            </a:pPr>
            <a:endParaRPr lang="en-US" sz="6000" b="1" kern="1200" dirty="0">
              <a:latin typeface="Arial Bold"/>
              <a:ea typeface="Arial Bold"/>
              <a:cs typeface="Arial Bold"/>
              <a:sym typeface="Arial Bold"/>
            </a:endParaRPr>
          </a:p>
          <a:p>
            <a:pPr algn="ctr" defTabSz="1294608">
              <a:lnSpc>
                <a:spcPts val="5805"/>
              </a:lnSpc>
              <a:buClrTx/>
            </a:pPr>
            <a:r>
              <a:rPr lang="en-US" sz="6000" b="1" kern="1200" dirty="0">
                <a:latin typeface="Arial Bold"/>
                <a:ea typeface="Arial Bold"/>
                <a:cs typeface="Arial Bold"/>
                <a:sym typeface="Arial Bold"/>
              </a:rPr>
              <a:t>PROJECT TITLE</a:t>
            </a:r>
          </a:p>
          <a:p>
            <a:pPr algn="ctr" defTabSz="1294608">
              <a:lnSpc>
                <a:spcPts val="5805"/>
              </a:lnSpc>
              <a:buClrTx/>
            </a:pPr>
            <a:endParaRPr lang="en-US" sz="6000" b="1" kern="1200" dirty="0"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E7F3C1F-ABB3-B2D9-BE17-7A524AC33FD6}"/>
              </a:ext>
            </a:extLst>
          </p:cNvPr>
          <p:cNvSpPr txBox="1"/>
          <p:nvPr/>
        </p:nvSpPr>
        <p:spPr>
          <a:xfrm>
            <a:off x="3208231" y="2261767"/>
            <a:ext cx="13691694" cy="1536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294608">
              <a:buClrTx/>
            </a:pPr>
            <a:r>
              <a:rPr lang="en-US" sz="2200" b="1" u="sng" kern="1200" dirty="0">
                <a:latin typeface="Arial Bold"/>
                <a:ea typeface="Arial Bold"/>
                <a:cs typeface="Arial Bold"/>
                <a:sym typeface="Arial Bold"/>
              </a:rPr>
              <a:t>First name Author1 </a:t>
            </a:r>
            <a:r>
              <a:rPr lang="en-US" sz="2200" b="1" kern="1200" dirty="0">
                <a:latin typeface="Arial Bold"/>
                <a:ea typeface="Arial Bold"/>
                <a:cs typeface="Arial Bold"/>
                <a:sym typeface="Arial Bold"/>
              </a:rPr>
              <a:t>Last name Author1</a:t>
            </a:r>
            <a:r>
              <a:rPr lang="en-US" sz="2200" b="1" kern="1200" baseline="30000" dirty="0">
                <a:latin typeface="Arial Bold"/>
                <a:ea typeface="Arial Bold"/>
                <a:cs typeface="Arial Bold"/>
                <a:sym typeface="Arial Bold"/>
              </a:rPr>
              <a:t>1</a:t>
            </a:r>
            <a:r>
              <a:rPr lang="en-US" sz="2200" b="1" kern="1200" dirty="0">
                <a:latin typeface="Arial Bold"/>
                <a:ea typeface="Arial Bold"/>
                <a:cs typeface="Arial Bold"/>
                <a:sym typeface="Arial Bold"/>
              </a:rPr>
              <a:t>, First name Author2 Last name Author2</a:t>
            </a:r>
            <a:r>
              <a:rPr lang="en-US" sz="2200" b="1" kern="1200" baseline="30000" dirty="0">
                <a:latin typeface="Arial Bold"/>
                <a:ea typeface="Arial Bold"/>
                <a:cs typeface="Arial Bold"/>
                <a:sym typeface="Arial Bold"/>
              </a:rPr>
              <a:t>2</a:t>
            </a:r>
            <a:r>
              <a:rPr lang="en-US" sz="2200" b="1" kern="1200" dirty="0">
                <a:latin typeface="Arial Bold"/>
                <a:ea typeface="Arial Bold"/>
                <a:cs typeface="Arial Bold"/>
                <a:sym typeface="Arial Bold"/>
              </a:rPr>
              <a:t>, First name Author3 Last name Author3</a:t>
            </a:r>
            <a:r>
              <a:rPr lang="en-US" sz="2200" b="1" kern="1200" baseline="30000" dirty="0">
                <a:latin typeface="Arial Bold"/>
                <a:ea typeface="Arial Bold"/>
                <a:cs typeface="Arial Bold"/>
                <a:sym typeface="Arial Bold"/>
              </a:rPr>
              <a:t>1</a:t>
            </a:r>
            <a:endParaRPr lang="en-US" sz="2200" b="1" kern="1200" dirty="0">
              <a:latin typeface="Arial Bold"/>
              <a:ea typeface="Arial Bold"/>
              <a:cs typeface="Arial Bold"/>
              <a:sym typeface="Arial Bold"/>
            </a:endParaRPr>
          </a:p>
          <a:p>
            <a:pPr algn="ctr" defTabSz="1294608">
              <a:lnSpc>
                <a:spcPts val="3624"/>
              </a:lnSpc>
              <a:buClrTx/>
            </a:pPr>
            <a:r>
              <a:rPr lang="en-US" sz="2200" kern="1200" baseline="30000" dirty="0"/>
              <a:t>1</a:t>
            </a:r>
            <a:r>
              <a:rPr lang="en-US" sz="2200" kern="1200" dirty="0"/>
              <a:t>Affiliation A, </a:t>
            </a:r>
            <a:r>
              <a:rPr lang="en-US" sz="2200" kern="1200" baseline="30000" dirty="0"/>
              <a:t>2</a:t>
            </a:r>
            <a:r>
              <a:rPr lang="en-US" sz="2200" kern="1200" dirty="0"/>
              <a:t>Affiliation B</a:t>
            </a:r>
          </a:p>
          <a:p>
            <a:pPr algn="ctr" defTabSz="1294608">
              <a:lnSpc>
                <a:spcPts val="3081"/>
              </a:lnSpc>
              <a:buClrTx/>
            </a:pPr>
            <a:r>
              <a:rPr lang="en-US" sz="2200" kern="1200" dirty="0"/>
              <a:t>Email: email@gmail.com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042923C-EB83-AB29-EDCA-211F2C084E17}"/>
              </a:ext>
            </a:extLst>
          </p:cNvPr>
          <p:cNvSpPr/>
          <p:nvPr/>
        </p:nvSpPr>
        <p:spPr>
          <a:xfrm>
            <a:off x="17212638" y="264310"/>
            <a:ext cx="3875659" cy="3759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Institutional Logo</a:t>
            </a:r>
            <a:endParaRPr lang="en-MY" sz="36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45879E-31CE-5495-9263-5BF995350C5A}"/>
              </a:ext>
            </a:extLst>
          </p:cNvPr>
          <p:cNvSpPr/>
          <p:nvPr/>
        </p:nvSpPr>
        <p:spPr>
          <a:xfrm>
            <a:off x="284868" y="204793"/>
            <a:ext cx="2654275" cy="38189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Poster ID: P0001</a:t>
            </a:r>
            <a:endParaRPr lang="en-MY" sz="4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FEC8449-A600-DD6A-23DD-3CC73BF0B8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466"/>
          <a:stretch>
            <a:fillRect/>
          </a:stretch>
        </p:blipFill>
        <p:spPr>
          <a:xfrm>
            <a:off x="17758820" y="27368577"/>
            <a:ext cx="3637505" cy="2857681"/>
          </a:xfrm>
          <a:prstGeom prst="rect">
            <a:avLst/>
          </a:prstGeom>
        </p:spPr>
      </p:pic>
      <p:sp>
        <p:nvSpPr>
          <p:cNvPr id="5" name="Google Shape;89;p1">
            <a:extLst>
              <a:ext uri="{FF2B5EF4-FFF2-40B4-BE49-F238E27FC236}">
                <a16:creationId xmlns:a16="http://schemas.microsoft.com/office/drawing/2014/main" id="{952733C8-C562-AE80-23E2-4A0947324608}"/>
              </a:ext>
            </a:extLst>
          </p:cNvPr>
          <p:cNvSpPr txBox="1"/>
          <p:nvPr/>
        </p:nvSpPr>
        <p:spPr>
          <a:xfrm>
            <a:off x="5448700" y="4052162"/>
            <a:ext cx="10224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GRAPHICAL ABSTRACT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 EXAMPLE 2</a:t>
            </a:r>
            <a:endParaRPr sz="3600" b="1" dirty="0">
              <a:solidFill>
                <a:schemeClr val="accent1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104;p1">
            <a:extLst>
              <a:ext uri="{FF2B5EF4-FFF2-40B4-BE49-F238E27FC236}">
                <a16:creationId xmlns:a16="http://schemas.microsoft.com/office/drawing/2014/main" id="{73A1F1C3-4327-D8E9-3278-1F26959A5819}"/>
              </a:ext>
            </a:extLst>
          </p:cNvPr>
          <p:cNvSpPr txBox="1"/>
          <p:nvPr/>
        </p:nvSpPr>
        <p:spPr>
          <a:xfrm>
            <a:off x="239959" y="28342851"/>
            <a:ext cx="1034115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A995D0C-BFAB-230E-CB6D-CB0FA2EA3A70}"/>
              </a:ext>
            </a:extLst>
          </p:cNvPr>
          <p:cNvSpPr txBox="1"/>
          <p:nvPr/>
        </p:nvSpPr>
        <p:spPr>
          <a:xfrm>
            <a:off x="10743069" y="26961698"/>
            <a:ext cx="41212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buNone/>
            </a:pPr>
            <a:r>
              <a:rPr lang="en-MY" sz="1400" b="1" i="0" dirty="0">
                <a:solidFill>
                  <a:srgbClr val="000000"/>
                </a:solidFill>
                <a:effectLst/>
                <a:latin typeface="Arial"/>
              </a:rPr>
              <a:t>Figure 1.</a:t>
            </a:r>
            <a:r>
              <a:rPr lang="en-MY" sz="1400" b="0" i="0" dirty="0">
                <a:solidFill>
                  <a:srgbClr val="000000"/>
                </a:solidFill>
                <a:effectLst/>
                <a:latin typeface="Arial"/>
              </a:rPr>
              <a:t> Schematic diagram of a tissue engineering construct (Created with </a:t>
            </a:r>
            <a:r>
              <a:rPr lang="en-MY" sz="1400" b="1" i="0" u="none" strike="noStrike" dirty="0">
                <a:solidFill>
                  <a:srgbClr val="000000"/>
                </a:solidFill>
                <a:effectLst/>
                <a:latin typeface="Arial"/>
              </a:rPr>
              <a:t>BioRender.com</a:t>
            </a:r>
            <a:r>
              <a:rPr lang="en-MY" sz="1400" b="0" i="0" dirty="0">
                <a:solidFill>
                  <a:srgbClr val="000000"/>
                </a:solidFill>
                <a:effectLst/>
                <a:latin typeface="Arial"/>
              </a:rPr>
              <a:t>).</a:t>
            </a:r>
            <a:endParaRPr lang="en-MY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4" name="Picture 73" descr="Materials 17 05577 g001">
            <a:extLst>
              <a:ext uri="{FF2B5EF4-FFF2-40B4-BE49-F238E27FC236}">
                <a16:creationId xmlns:a16="http://schemas.microsoft.com/office/drawing/2014/main" id="{AF3E28B3-3E86-8EFA-B974-2A92691CAA7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06299" y="23986115"/>
            <a:ext cx="4058017" cy="2944157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20FF6F64-9B8F-5AE4-1451-6C6A8A378802}"/>
              </a:ext>
            </a:extLst>
          </p:cNvPr>
          <p:cNvSpPr txBox="1"/>
          <p:nvPr/>
        </p:nvSpPr>
        <p:spPr>
          <a:xfrm>
            <a:off x="14986566" y="26507343"/>
            <a:ext cx="64097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MY" b="1" dirty="0"/>
              <a:t>Figure 2. Conceptual overview of the proposed regenerative mechanism.</a:t>
            </a:r>
            <a:br>
              <a:rPr lang="en-MY" dirty="0"/>
            </a:br>
            <a:r>
              <a:rPr lang="en-MY" i="1" dirty="0"/>
              <a:t>This conceptual illustration was generated using [AI tool name] and reviewed and edited by the authors. It is used for illustrative purposes only and does not represent original experimental data, images, or results.</a:t>
            </a:r>
            <a:endParaRPr lang="en-MY" dirty="0"/>
          </a:p>
        </p:txBody>
      </p:sp>
      <p:pic>
        <p:nvPicPr>
          <p:cNvPr id="80" name="Picture 79" descr="Materials 17 05577 g001">
            <a:extLst>
              <a:ext uri="{FF2B5EF4-FFF2-40B4-BE49-F238E27FC236}">
                <a16:creationId xmlns:a16="http://schemas.microsoft.com/office/drawing/2014/main" id="{DDEE9B70-7417-5F49-9763-C531AD2A3D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071673" y="23986116"/>
            <a:ext cx="3318625" cy="2489912"/>
          </a:xfrm>
          <a:prstGeom prst="rect">
            <a:avLst/>
          </a:prstGeom>
        </p:spPr>
      </p:pic>
      <p:sp>
        <p:nvSpPr>
          <p:cNvPr id="82" name="Google Shape;87;p1">
            <a:extLst>
              <a:ext uri="{FF2B5EF4-FFF2-40B4-BE49-F238E27FC236}">
                <a16:creationId xmlns:a16="http://schemas.microsoft.com/office/drawing/2014/main" id="{57825A75-C931-406D-7135-DF5638F9DA3D}"/>
              </a:ext>
            </a:extLst>
          </p:cNvPr>
          <p:cNvSpPr txBox="1"/>
          <p:nvPr/>
        </p:nvSpPr>
        <p:spPr>
          <a:xfrm>
            <a:off x="248874" y="16796574"/>
            <a:ext cx="10341154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strike="noStrike" cap="none" dirty="0">
                <a:solidFill>
                  <a:schemeClr val="dk1"/>
                </a:solidFill>
                <a:sym typeface="Arial"/>
              </a:rPr>
              <a:t>INTRODUCTION</a:t>
            </a:r>
            <a:endParaRPr sz="3600" dirty="0">
              <a:solidFill>
                <a:schemeClr val="dk1"/>
              </a:solidFill>
              <a:sym typeface="Arial"/>
            </a:endParaRPr>
          </a:p>
        </p:txBody>
      </p:sp>
      <p:sp>
        <p:nvSpPr>
          <p:cNvPr id="84" name="Google Shape;90;p1">
            <a:extLst>
              <a:ext uri="{FF2B5EF4-FFF2-40B4-BE49-F238E27FC236}">
                <a16:creationId xmlns:a16="http://schemas.microsoft.com/office/drawing/2014/main" id="{B777FE5E-1B33-88CF-BCE9-1389A4037414}"/>
              </a:ext>
            </a:extLst>
          </p:cNvPr>
          <p:cNvSpPr txBox="1"/>
          <p:nvPr/>
        </p:nvSpPr>
        <p:spPr>
          <a:xfrm>
            <a:off x="10806298" y="22859092"/>
            <a:ext cx="1048008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3600" b="1" dirty="0">
                <a:solidFill>
                  <a:schemeClr val="dk1"/>
                </a:solidFill>
              </a:rPr>
              <a:t>RESEARCH SIGNIFICANCE</a:t>
            </a:r>
            <a:endParaRPr sz="3600" dirty="0"/>
          </a:p>
        </p:txBody>
      </p:sp>
      <p:sp>
        <p:nvSpPr>
          <p:cNvPr id="86" name="Google Shape;89;p1">
            <a:extLst>
              <a:ext uri="{FF2B5EF4-FFF2-40B4-BE49-F238E27FC236}">
                <a16:creationId xmlns:a16="http://schemas.microsoft.com/office/drawing/2014/main" id="{DD0FB512-96ED-82C9-0338-3FAE05B4CEAE}"/>
              </a:ext>
            </a:extLst>
          </p:cNvPr>
          <p:cNvSpPr txBox="1"/>
          <p:nvPr/>
        </p:nvSpPr>
        <p:spPr>
          <a:xfrm>
            <a:off x="10806298" y="16793525"/>
            <a:ext cx="1048008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sz="36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842A7BB-D749-3BB3-A142-3B4E8C79304A}"/>
              </a:ext>
            </a:extLst>
          </p:cNvPr>
          <p:cNvSpPr txBox="1"/>
          <p:nvPr/>
        </p:nvSpPr>
        <p:spPr>
          <a:xfrm>
            <a:off x="284867" y="3866331"/>
            <a:ext cx="20916405" cy="1295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4400" b="1" i="1" dirty="0"/>
              <a:t>E-Poster</a:t>
            </a:r>
            <a:r>
              <a:rPr lang="en-MY" sz="4400" b="1" dirty="0"/>
              <a:t> Guidelines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4400" dirty="0"/>
              <a:t> You must use this template slide as your starting point.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4400" dirty="0"/>
              <a:t> </a:t>
            </a:r>
            <a:r>
              <a:rPr lang="en-MY" sz="4400" i="1" dirty="0"/>
              <a:t>e-Poster</a:t>
            </a:r>
            <a:r>
              <a:rPr lang="en-MY" sz="4400" dirty="0"/>
              <a:t> must conform to the guidelines below:</a:t>
            </a:r>
          </a:p>
          <a:p>
            <a:pPr marL="1616075" lvl="2" indent="-857250">
              <a:buAutoNum type="romanLcPeriod"/>
            </a:pPr>
            <a:r>
              <a:rPr lang="en-MY" sz="4400" dirty="0"/>
              <a:t>Make sure to fill in the details for the Header fields above, </a:t>
            </a:r>
            <a:r>
              <a:rPr lang="en-MY" sz="4400" dirty="0" err="1"/>
              <a:t>ie</a:t>
            </a:r>
            <a:r>
              <a:rPr lang="en-MY" sz="4400" dirty="0"/>
              <a:t>.: Title, Author, Institution/Affiliation.</a:t>
            </a:r>
          </a:p>
          <a:p>
            <a:pPr marL="2255838" lvl="2" indent="-857250">
              <a:buFont typeface="Wingdings" panose="05000000000000000000" pitchFamily="2" charset="2"/>
              <a:buChar char="§"/>
            </a:pPr>
            <a:r>
              <a:rPr lang="en-MY" sz="4400" u="sng" dirty="0"/>
              <a:t>Underline</a:t>
            </a:r>
            <a:r>
              <a:rPr lang="en-MY" sz="4400" dirty="0"/>
              <a:t> the presenting author.</a:t>
            </a:r>
          </a:p>
          <a:p>
            <a:pPr marL="1616075" lvl="2" indent="-857250">
              <a:buFont typeface="+mj-lt"/>
              <a:buAutoNum type="romanLcPeriod" startAt="2"/>
            </a:pPr>
            <a:r>
              <a:rPr lang="en-MY" sz="4400" dirty="0"/>
              <a:t>Make sure to fill in your Poster ID (as above). Your </a:t>
            </a:r>
            <a:r>
              <a:rPr lang="en-MY" sz="4400" b="1" dirty="0" err="1"/>
              <a:t>ePoster</a:t>
            </a:r>
            <a:r>
              <a:rPr lang="en-MY" sz="4400" b="1" dirty="0"/>
              <a:t> ID </a:t>
            </a:r>
            <a:r>
              <a:rPr lang="en-MY" sz="4400" dirty="0"/>
              <a:t>is provided to you in the </a:t>
            </a:r>
            <a:r>
              <a:rPr lang="en-MY" sz="4400" i="1" dirty="0"/>
              <a:t>e-Poster</a:t>
            </a:r>
            <a:r>
              <a:rPr lang="en-MY" sz="4400" dirty="0"/>
              <a:t> acceptance email.</a:t>
            </a:r>
          </a:p>
          <a:p>
            <a:pPr marL="1616075" lvl="2" indent="-857250">
              <a:buAutoNum type="romanLcPeriod" startAt="2"/>
            </a:pPr>
            <a:r>
              <a:rPr lang="en-MY" sz="4400" dirty="0"/>
              <a:t>Each </a:t>
            </a:r>
            <a:r>
              <a:rPr lang="en-MY" sz="4400" i="1" dirty="0"/>
              <a:t>e-Poster </a:t>
            </a:r>
            <a:r>
              <a:rPr lang="en-MY" sz="4400" dirty="0"/>
              <a:t>must fit into </a:t>
            </a:r>
            <a:r>
              <a:rPr lang="en-MY" sz="4400" b="1" dirty="0"/>
              <a:t>ONE</a:t>
            </a:r>
            <a:r>
              <a:rPr lang="en-MY" sz="4400" dirty="0"/>
              <a:t> slide only.</a:t>
            </a:r>
          </a:p>
          <a:p>
            <a:pPr marL="1616075" lvl="2" indent="-857250">
              <a:buFont typeface="Arial"/>
              <a:buAutoNum type="romanLcPeriod" startAt="2"/>
            </a:pPr>
            <a:r>
              <a:rPr lang="en-MY" sz="4400" dirty="0"/>
              <a:t>Each </a:t>
            </a:r>
            <a:r>
              <a:rPr lang="en-MY" sz="4400" i="1" dirty="0"/>
              <a:t>e-Poster</a:t>
            </a:r>
            <a:r>
              <a:rPr lang="en-MY" sz="4400" dirty="0"/>
              <a:t> will be submitted as an </a:t>
            </a:r>
            <a:r>
              <a:rPr lang="en-MY" sz="4400" b="1" dirty="0"/>
              <a:t>MP4 file only</a:t>
            </a:r>
            <a:r>
              <a:rPr lang="en-MY" sz="4400" dirty="0"/>
              <a:t>, with a  </a:t>
            </a:r>
            <a:r>
              <a:rPr lang="en-MY" sz="4400" b="1" dirty="0"/>
              <a:t>5-minute or maximum 300 seconds voice-over recording. The MP4 recording must feature the presenter’s own voice delivering the presentation.</a:t>
            </a:r>
            <a:r>
              <a:rPr lang="en-MY" sz="4400" dirty="0"/>
              <a:t> </a:t>
            </a:r>
            <a:endParaRPr lang="en-MY" sz="4400" b="1" dirty="0"/>
          </a:p>
          <a:p>
            <a:pPr marL="1616075" lvl="2" indent="-857250">
              <a:buAutoNum type="romanLcPeriod" startAt="2"/>
            </a:pPr>
            <a:r>
              <a:rPr lang="en-MY" sz="4400" b="1" dirty="0"/>
              <a:t>Maximum file size limit is 1GB. </a:t>
            </a:r>
            <a:r>
              <a:rPr lang="en-MY" sz="4400" dirty="0"/>
              <a:t>Files beyond this file limit will </a:t>
            </a:r>
            <a:r>
              <a:rPr lang="en-MY" sz="4400" b="1" dirty="0"/>
              <a:t>NOT</a:t>
            </a:r>
            <a:r>
              <a:rPr lang="en-MY" sz="4400" dirty="0"/>
              <a:t> be displayed by the </a:t>
            </a:r>
            <a:r>
              <a:rPr lang="en-MY" sz="4400" i="1" dirty="0"/>
              <a:t>e-Poster</a:t>
            </a:r>
            <a:r>
              <a:rPr lang="en-MY" sz="4400" dirty="0"/>
              <a:t> panel at the conference venue.</a:t>
            </a:r>
          </a:p>
          <a:p>
            <a:pPr marL="1616075" lvl="2" indent="-857250">
              <a:buAutoNum type="romanLcPeriod" startAt="2"/>
            </a:pPr>
            <a:r>
              <a:rPr lang="en-MY" sz="4400" dirty="0"/>
              <a:t>Orientation &amp; format</a:t>
            </a:r>
            <a:r>
              <a:rPr lang="en-MY" sz="4400" b="1" dirty="0"/>
              <a:t>: Portrait </a:t>
            </a:r>
            <a:r>
              <a:rPr lang="en-MY" sz="4400" dirty="0"/>
              <a:t>format, single-slide </a:t>
            </a:r>
            <a:r>
              <a:rPr lang="en-MY" sz="4400" b="1" dirty="0"/>
              <a:t>ratio 9:16</a:t>
            </a:r>
            <a:r>
              <a:rPr lang="en-MY" sz="4400" dirty="0"/>
              <a:t>.</a:t>
            </a:r>
          </a:p>
          <a:p>
            <a:pPr marL="1616075" lvl="2" indent="-857250">
              <a:buAutoNum type="romanLcPeriod" startAt="2"/>
            </a:pPr>
            <a:r>
              <a:rPr lang="en-MY" sz="4400" dirty="0"/>
              <a:t>AI-generated images or other visual content must </a:t>
            </a:r>
            <a:r>
              <a:rPr lang="en-MY" sz="4400" b="1" dirty="0"/>
              <a:t>NOT</a:t>
            </a:r>
            <a:r>
              <a:rPr lang="en-MY" sz="4400" dirty="0"/>
              <a:t> be used to represent, simulate, or replace </a:t>
            </a:r>
            <a:r>
              <a:rPr lang="en-MY" sz="4400" b="1" dirty="0"/>
              <a:t>original experimental data, scientific results, microscopy images, clinical images, or other research findings</a:t>
            </a:r>
            <a:r>
              <a:rPr lang="en-MY" sz="4400" dirty="0"/>
              <a:t>. Any permitted use of </a:t>
            </a:r>
            <a:r>
              <a:rPr lang="en-MY" sz="4400" b="1" dirty="0"/>
              <a:t>AI-generated</a:t>
            </a:r>
            <a:r>
              <a:rPr lang="en-MY" sz="4400" dirty="0"/>
              <a:t> visual content </a:t>
            </a:r>
            <a:r>
              <a:rPr lang="en-MY" sz="4400" b="1" dirty="0"/>
              <a:t>MUST</a:t>
            </a:r>
            <a:r>
              <a:rPr lang="en-MY" sz="4400" dirty="0"/>
              <a:t> be </a:t>
            </a:r>
            <a:r>
              <a:rPr lang="en-MY" sz="4400" b="1" dirty="0"/>
              <a:t>clearly disclosed</a:t>
            </a:r>
            <a:r>
              <a:rPr lang="en-MY" sz="4400" dirty="0"/>
              <a:t>.</a:t>
            </a:r>
          </a:p>
        </p:txBody>
      </p:sp>
      <p:sp>
        <p:nvSpPr>
          <p:cNvPr id="90" name="Google Shape;87;p1">
            <a:extLst>
              <a:ext uri="{FF2B5EF4-FFF2-40B4-BE49-F238E27FC236}">
                <a16:creationId xmlns:a16="http://schemas.microsoft.com/office/drawing/2014/main" id="{9321A4A7-77E8-50D4-9382-15DB7A31BDF7}"/>
              </a:ext>
            </a:extLst>
          </p:cNvPr>
          <p:cNvSpPr txBox="1"/>
          <p:nvPr/>
        </p:nvSpPr>
        <p:spPr>
          <a:xfrm>
            <a:off x="248873" y="22834041"/>
            <a:ext cx="10341153" cy="6462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3600" b="1" dirty="0">
                <a:solidFill>
                  <a:schemeClr val="dk1"/>
                </a:solidFill>
              </a:rPr>
              <a:t>RESULTS &amp; DISCUSSIONS</a:t>
            </a:r>
            <a:endParaRPr lang="en-US" sz="36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132ACE5-BD6E-05B2-40FE-9A89524504BA}"/>
              </a:ext>
            </a:extLst>
          </p:cNvPr>
          <p:cNvSpPr txBox="1"/>
          <p:nvPr/>
        </p:nvSpPr>
        <p:spPr>
          <a:xfrm>
            <a:off x="239959" y="17460881"/>
            <a:ext cx="1035006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i="1" dirty="0"/>
              <a:t>E-Poster</a:t>
            </a:r>
            <a:r>
              <a:rPr lang="en-MY" sz="1600" b="1" dirty="0"/>
              <a:t> Font or other formatting: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The text size must be readable from at least 1 meter away (minimum font size is </a:t>
            </a:r>
            <a:r>
              <a:rPr lang="en-MY" sz="1600" b="1" dirty="0"/>
              <a:t>16 pt</a:t>
            </a:r>
            <a:r>
              <a:rPr lang="en-MY" sz="1600" dirty="0"/>
              <a:t>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The headings of the presentation should conform to the structure of the abstract:</a:t>
            </a:r>
          </a:p>
          <a:p>
            <a:endParaRPr lang="da-DK" sz="1600" dirty="0"/>
          </a:p>
          <a:p>
            <a:pPr marL="265113"/>
            <a:r>
              <a:rPr lang="en-MY" sz="1600" b="1" dirty="0"/>
              <a:t>Original article:				Review article:</a:t>
            </a:r>
          </a:p>
          <a:p>
            <a:pPr marL="265113"/>
            <a:r>
              <a:rPr lang="en-MY" sz="1600" dirty="0"/>
              <a:t>Introduction &amp; Objective(s)			Introduction &amp; Objective(s)</a:t>
            </a:r>
          </a:p>
          <a:p>
            <a:pPr marL="265113"/>
            <a:r>
              <a:rPr lang="en-MY" sz="1600" dirty="0"/>
              <a:t>Methods				Methods (for Systematic Review)</a:t>
            </a:r>
          </a:p>
          <a:p>
            <a:pPr marL="265113"/>
            <a:r>
              <a:rPr lang="en-MY" sz="1600" dirty="0"/>
              <a:t>Results &amp; Discussion			Results Or Subsections</a:t>
            </a:r>
            <a:endParaRPr lang="en-MY" sz="1600" dirty="0">
              <a:solidFill>
                <a:srgbClr val="FF0000"/>
              </a:solidFill>
            </a:endParaRPr>
          </a:p>
          <a:p>
            <a:pPr marL="265113"/>
            <a:r>
              <a:rPr lang="en-MY" sz="1600" dirty="0"/>
              <a:t>Conclusions				Conclusions 		</a:t>
            </a:r>
            <a:endParaRPr lang="en-MY" sz="1600" dirty="0">
              <a:solidFill>
                <a:srgbClr val="FF0000"/>
              </a:solidFill>
            </a:endParaRPr>
          </a:p>
          <a:p>
            <a:pPr marL="265113"/>
            <a:r>
              <a:rPr lang="en-MY" sz="1600" dirty="0"/>
              <a:t>Research Significance			Research Significance</a:t>
            </a:r>
          </a:p>
          <a:p>
            <a:pPr marL="265113"/>
            <a:r>
              <a:rPr lang="en-MY" sz="1600" dirty="0"/>
              <a:t>Conclusions				Conclusions</a:t>
            </a:r>
          </a:p>
          <a:p>
            <a:pPr marL="265113"/>
            <a:r>
              <a:rPr lang="en-MY" sz="1600" dirty="0"/>
              <a:t>Acknowledgement/Funding			Acknowledgement/Funding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/>
              <a:t>The MP4 recording must feature the presenter’s own voice delivering the presentation</a:t>
            </a:r>
            <a:r>
              <a:rPr lang="en-MY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You may remove these Guidelines texts/boxes.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To produce your </a:t>
            </a:r>
            <a:r>
              <a:rPr lang="en-MY" sz="1600" i="1" dirty="0"/>
              <a:t>e-Poster</a:t>
            </a:r>
            <a:r>
              <a:rPr lang="en-MY" sz="1600" dirty="0"/>
              <a:t>, save your file in </a:t>
            </a:r>
            <a:r>
              <a:rPr lang="en-MY" sz="1600" b="1" dirty="0"/>
              <a:t>MP4 format</a:t>
            </a:r>
            <a:r>
              <a:rPr lang="en-MY" sz="1600" dirty="0"/>
              <a:t>. Make sure you do </a:t>
            </a:r>
            <a:r>
              <a:rPr lang="en-MY" sz="1600" b="1" dirty="0"/>
              <a:t>NOT</a:t>
            </a:r>
            <a:r>
              <a:rPr lang="en-MY" sz="1600" dirty="0"/>
              <a:t> exceed our maximum file size limit of 1 GB.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/>
              <a:t>AI-generated</a:t>
            </a:r>
            <a:r>
              <a:rPr lang="en-MY" sz="1600" dirty="0"/>
              <a:t> visual content </a:t>
            </a:r>
            <a:r>
              <a:rPr lang="en-MY" sz="1600" b="1" dirty="0"/>
              <a:t>MUST</a:t>
            </a:r>
            <a:r>
              <a:rPr lang="en-MY" sz="1600" dirty="0"/>
              <a:t> be </a:t>
            </a:r>
            <a:r>
              <a:rPr lang="en-MY" sz="1600" b="1" dirty="0"/>
              <a:t>clearly disclosed</a:t>
            </a:r>
            <a:r>
              <a:rPr lang="en-MY" sz="16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b="1" dirty="0"/>
              <a:t>Incomplete / non-compliant </a:t>
            </a:r>
            <a:r>
              <a:rPr lang="en-MY" sz="1600" b="1" i="1" dirty="0"/>
              <a:t>e-Poster</a:t>
            </a:r>
            <a:r>
              <a:rPr lang="en-MY" sz="1600" b="1" dirty="0"/>
              <a:t> </a:t>
            </a:r>
            <a:r>
              <a:rPr lang="en-MY" sz="1600" dirty="0"/>
              <a:t>will </a:t>
            </a:r>
            <a:r>
              <a:rPr lang="en-MY" sz="1600" b="1" dirty="0"/>
              <a:t>NOT</a:t>
            </a:r>
            <a:r>
              <a:rPr lang="en-MY" sz="1600" dirty="0"/>
              <a:t> be accepted/displayed on the </a:t>
            </a:r>
            <a:r>
              <a:rPr lang="en-MY" sz="1600" i="1" dirty="0"/>
              <a:t>e-Poster</a:t>
            </a:r>
            <a:r>
              <a:rPr lang="en-MY" sz="1600" dirty="0"/>
              <a:t> panels at the conference venue.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D01FA80-0E94-6DDC-5D45-750211D38B50}"/>
              </a:ext>
            </a:extLst>
          </p:cNvPr>
          <p:cNvSpPr txBox="1"/>
          <p:nvPr/>
        </p:nvSpPr>
        <p:spPr>
          <a:xfrm>
            <a:off x="10806298" y="17460880"/>
            <a:ext cx="103500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Disclosure of any permitted use of AI-generated visual content: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Authors remain fully responsible for the accuracy, originality, scientific validity, and integrity of all content presented in the </a:t>
            </a:r>
            <a:r>
              <a:rPr lang="en-US" sz="1600" i="1" dirty="0"/>
              <a:t>e-Poster</a:t>
            </a:r>
            <a:r>
              <a:rPr lang="en-US" sz="16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AI tools must not be used to fabricate, manipulate, or misrepresent scientific data, experimental results, microscopy images, photographs, or other research findings.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AI-generated or AI-assisted content that forms part of the research methodology must be clearly identified and appropriately described.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This restriction does not apply to AI, machine learning, or computational methods that form part of the reported research and are clearly identified as such.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For the disclosure of the use of AI tools, presenters </a:t>
            </a:r>
            <a:r>
              <a:rPr lang="en-US" sz="1600" b="1" dirty="0"/>
              <a:t>MUST </a:t>
            </a:r>
            <a:r>
              <a:rPr lang="en-US" sz="1600" dirty="0"/>
              <a:t>disclose the following </a:t>
            </a:r>
            <a:r>
              <a:rPr lang="en-US" sz="1600" b="1" dirty="0"/>
              <a:t>THREE</a:t>
            </a:r>
            <a:r>
              <a:rPr lang="en-US" sz="1600" dirty="0"/>
              <a:t> items</a:t>
            </a:r>
            <a:r>
              <a:rPr lang="en-MY" sz="1600" dirty="0"/>
              <a:t>:</a:t>
            </a:r>
          </a:p>
          <a:p>
            <a:pPr marL="608013" indent="-342900">
              <a:buFont typeface="+mj-lt"/>
              <a:buAutoNum type="arabicPeriod"/>
            </a:pPr>
            <a:r>
              <a:rPr lang="en-MY" sz="1600" dirty="0"/>
              <a:t>That AI was used;</a:t>
            </a:r>
          </a:p>
          <a:p>
            <a:pPr marL="608013" indent="-342900">
              <a:buFont typeface="+mj-lt"/>
              <a:buAutoNum type="arabicPeriod"/>
            </a:pPr>
            <a:r>
              <a:rPr lang="en-MY" sz="1600" dirty="0"/>
              <a:t>The name of the AI tool used; and</a:t>
            </a:r>
          </a:p>
          <a:p>
            <a:pPr marL="608013" indent="-342900">
              <a:buFont typeface="+mj-lt"/>
              <a:buAutoNum type="arabicPeriod"/>
            </a:pPr>
            <a:r>
              <a:rPr lang="en-MY" sz="1600" dirty="0"/>
              <a:t>Where applicable, that the AI-generated image or visual content is illustrative and does not represent original experimental data or research findings.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State one of the following in your figure legend, for each of your figure generated by AI tools:</a:t>
            </a:r>
          </a:p>
          <a:p>
            <a:pPr marL="627063" indent="-285750">
              <a:buFont typeface="Wingdings" panose="05000000000000000000" pitchFamily="2" charset="2"/>
              <a:buChar char="Ø"/>
            </a:pPr>
            <a:r>
              <a:rPr lang="en-MY" sz="1600" b="1" dirty="0"/>
              <a:t>AI-GENERATED VISUAL CONTENT DISCLOSURE:</a:t>
            </a:r>
            <a:r>
              <a:rPr lang="en-MY" sz="1600" dirty="0"/>
              <a:t> </a:t>
            </a:r>
            <a:r>
              <a:rPr lang="en-MY" sz="1600" i="1" dirty="0"/>
              <a:t>This figure/image was generated using [name of AI tool] for illustrative purposes. The content was reviewed and verified by the authors. It does not represent original experimental data or research findings.</a:t>
            </a:r>
          </a:p>
          <a:p>
            <a:pPr marL="627063" indent="-285750">
              <a:buFont typeface="Wingdings" panose="05000000000000000000" pitchFamily="2" charset="2"/>
              <a:buChar char="Ø"/>
            </a:pPr>
            <a:r>
              <a:rPr lang="en-MY" sz="1600" b="1" dirty="0"/>
              <a:t>AI-ASSISTED VISUAL CONTENT DISCLOSURE:</a:t>
            </a:r>
            <a:r>
              <a:rPr lang="en-MY" sz="1600" dirty="0"/>
              <a:t> </a:t>
            </a:r>
            <a:r>
              <a:rPr lang="en-MY" sz="1600" i="1" dirty="0"/>
              <a:t>AI tools were used to assist in the preparation of this figure/image using [name of AI tool]. The final content was reviewed and verified by the authors.</a:t>
            </a:r>
            <a:endParaRPr lang="en-MY" sz="16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93C35D0-FAFF-7C9E-5EB7-05822922FE1D}"/>
              </a:ext>
            </a:extLst>
          </p:cNvPr>
          <p:cNvSpPr txBox="1"/>
          <p:nvPr/>
        </p:nvSpPr>
        <p:spPr>
          <a:xfrm>
            <a:off x="248873" y="23594383"/>
            <a:ext cx="103500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600" b="1" dirty="0"/>
              <a:t>Disclosure of any permitted use of AI-generated visual content: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AI-generated images or other visual content must </a:t>
            </a:r>
            <a:r>
              <a:rPr lang="en-US" sz="1600" b="1" dirty="0"/>
              <a:t>NOT </a:t>
            </a:r>
            <a:r>
              <a:rPr lang="en-US" sz="1600" dirty="0"/>
              <a:t>be used to represent, simulate, fabricate, manipulate, or misrepresent scientific data or replace original experimental data, scientific results, microscopy images, clinical images, or other research findings.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MY" sz="1600" dirty="0"/>
              <a:t>Any AI-generated images, illustrations, or other visual content included in the </a:t>
            </a:r>
            <a:r>
              <a:rPr lang="en-MY" sz="1600" dirty="0" err="1"/>
              <a:t>ePoster</a:t>
            </a:r>
            <a:r>
              <a:rPr lang="en-MY" sz="1600" dirty="0"/>
              <a:t> must be clearly disclosed and must </a:t>
            </a:r>
            <a:r>
              <a:rPr lang="en-MY" sz="1600" b="1" dirty="0"/>
              <a:t>NOT</a:t>
            </a:r>
            <a:r>
              <a:rPr lang="en-MY" sz="1600" dirty="0"/>
              <a:t> be presented as original scientific data or evidence.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60976A0-3DAF-C799-1528-690E607DDD0D}"/>
              </a:ext>
            </a:extLst>
          </p:cNvPr>
          <p:cNvSpPr txBox="1"/>
          <p:nvPr/>
        </p:nvSpPr>
        <p:spPr>
          <a:xfrm>
            <a:off x="10721234" y="23648273"/>
            <a:ext cx="103411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1600" b="1" dirty="0"/>
              <a:t>EXAMPLES OF AI-GENERATED VISUAL CONTENT DISCLOSURE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9957229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1754</Words>
  <Application>Microsoft Office PowerPoint</Application>
  <PresentationFormat>Custom</PresentationFormat>
  <Paragraphs>124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Bold</vt:lpstr>
      <vt:lpstr>Calibri</vt:lpstr>
      <vt:lpstr>Wingdings</vt:lpstr>
      <vt:lpstr>1_Office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 SIK LOO;UM</dc:creator>
  <cp:lastModifiedBy>Sik Loo Tan</cp:lastModifiedBy>
  <cp:revision>19</cp:revision>
  <dcterms:created xsi:type="dcterms:W3CDTF">2023-05-11T01:21:40Z</dcterms:created>
  <dcterms:modified xsi:type="dcterms:W3CDTF">2026-08-31T06:49:42Z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0x010100C38103A3C7AEE84C8B10D3425E2C067A</vt:lpwstr>
  </property>
</Properties>
</file>